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0.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8"/>
  </p:notesMasterIdLst>
  <p:handoutMasterIdLst>
    <p:handoutMasterId r:id="rId39"/>
  </p:handoutMasterIdLst>
  <p:sldIdLst>
    <p:sldId id="256" r:id="rId2"/>
    <p:sldId id="258" r:id="rId3"/>
    <p:sldId id="261" r:id="rId4"/>
    <p:sldId id="270" r:id="rId5"/>
    <p:sldId id="273" r:id="rId6"/>
    <p:sldId id="290" r:id="rId7"/>
    <p:sldId id="264" r:id="rId8"/>
    <p:sldId id="272" r:id="rId9"/>
    <p:sldId id="276" r:id="rId10"/>
    <p:sldId id="288" r:id="rId11"/>
    <p:sldId id="265" r:id="rId12"/>
    <p:sldId id="291" r:id="rId13"/>
    <p:sldId id="271" r:id="rId14"/>
    <p:sldId id="298" r:id="rId15"/>
    <p:sldId id="297" r:id="rId16"/>
    <p:sldId id="296" r:id="rId17"/>
    <p:sldId id="300" r:id="rId18"/>
    <p:sldId id="301" r:id="rId19"/>
    <p:sldId id="302" r:id="rId20"/>
    <p:sldId id="266" r:id="rId21"/>
    <p:sldId id="295" r:id="rId22"/>
    <p:sldId id="311" r:id="rId23"/>
    <p:sldId id="312" r:id="rId24"/>
    <p:sldId id="303" r:id="rId25"/>
    <p:sldId id="313" r:id="rId26"/>
    <p:sldId id="304" r:id="rId27"/>
    <p:sldId id="314" r:id="rId28"/>
    <p:sldId id="316" r:id="rId29"/>
    <p:sldId id="305" r:id="rId30"/>
    <p:sldId id="309" r:id="rId31"/>
    <p:sldId id="267" r:id="rId32"/>
    <p:sldId id="318" r:id="rId33"/>
    <p:sldId id="319" r:id="rId34"/>
    <p:sldId id="268" r:id="rId35"/>
    <p:sldId id="279" r:id="rId36"/>
    <p:sldId id="269" r:id="rId37"/>
  </p:sldIdLst>
  <p:sldSz cx="12192000" cy="6858000"/>
  <p:notesSz cx="7104063" cy="10234613"/>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76" y="2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2021/5/23</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1175"/>
          </a:xfrm>
          <a:prstGeom prst="rect">
            <a:avLst/>
          </a:prstGeom>
        </p:spPr>
        <p:txBody>
          <a:bodyPr vert="horz" lIns="91440" tIns="45720" rIns="91440" bIns="45720" rtlCol="0"/>
          <a:lstStyle>
            <a:lvl1pPr algn="r">
              <a:defRPr sz="1200"/>
            </a:lvl1pPr>
          </a:lstStyle>
          <a:p>
            <a:fld id="{574A786F-4380-4650-B861-E9C967C5C29D}" type="datetimeFigureOut">
              <a:rPr lang="zh-CN" altLang="en-US" smtClean="0"/>
              <a:t>2021/5/23</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860925"/>
            <a:ext cx="5683250" cy="460533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1175"/>
          </a:xfrm>
          <a:prstGeom prst="rect">
            <a:avLst/>
          </a:prstGeom>
        </p:spPr>
        <p:txBody>
          <a:bodyPr vert="horz" lIns="91440" tIns="45720" rIns="91440" bIns="45720" rtlCol="0" anchor="b"/>
          <a:lstStyle>
            <a:lvl1pPr algn="r">
              <a:defRPr sz="1200"/>
            </a:lvl1pPr>
          </a:lstStyle>
          <a:p>
            <a:fld id="{283BCB86-C561-4FFE-A5AF-A2A7C5E56FD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11</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3291811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2921969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393728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2220650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3383477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2183975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15</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2046480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2617711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4053123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2097334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1887839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2557980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278462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389090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1528173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39056599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19</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3574646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2478876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22</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10</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26</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5</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12</a:t>
            </a:r>
            <a:endParaRPr lang="zh-CN" altLang="en-US"/>
          </a:p>
        </p:txBody>
      </p:sp>
    </p:spTree>
    <p:extLst>
      <p:ext uri="{BB962C8B-B14F-4D97-AF65-F5344CB8AC3E}">
        <p14:creationId xmlns:p14="http://schemas.microsoft.com/office/powerpoint/2010/main" val="289218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7</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13</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EABE00-334D-4A3E-90DD-0D6C66A950C0}" type="datetime1">
              <a:rPr lang="zh-CN" altLang="en-US" smtClean="0"/>
              <a:t>2021/5/23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D63BA6C2-89AC-413C-B2AE-A192FBE9844C}" type="datetime1">
              <a:rPr lang="zh-CN" altLang="en-US" smtClean="0"/>
              <a:t>2021/5/23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15C451-C3BA-43A2-9E9C-CB753E58EC7F}" type="datetime1">
              <a:rPr lang="zh-CN" altLang="en-US" smtClean="0"/>
              <a:t>2021/5/23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02B58A4-62BB-4C0D-BCCA-29C104265071}" type="datetime1">
              <a:rPr lang="zh-CN" altLang="en-US" smtClean="0"/>
              <a:t>2021/5/23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76FF35F-F2DC-4ACB-86D3-3262AFC46238}" type="datetime1">
              <a:rPr lang="zh-CN" altLang="en-US" smtClean="0"/>
              <a:t>2021/5/23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A3711DE-31D9-46A4-A658-6175A92EB2D5}" type="datetime1">
              <a:rPr lang="zh-CN" altLang="en-US" smtClean="0"/>
              <a:t>2021/5/23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5209790-D904-4E8B-BD6C-BBDC5D3AD162}" type="datetime1">
              <a:rPr lang="zh-CN" altLang="en-US" smtClean="0"/>
              <a:t>2021/5/23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0BB940-129C-4661-B7D6-278A67DAEACF}" type="datetime1">
              <a:rPr lang="zh-CN" altLang="en-US" smtClean="0"/>
              <a:t>2021/5/23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4B6F4BF-B937-40AB-BBE8-E4306A1B6288}" type="datetime1">
              <a:rPr lang="zh-CN" altLang="en-US" smtClean="0"/>
              <a:t>2021/5/23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8D14307-0DCE-4278-8D1D-5D8B55A42065}" type="datetime1">
              <a:rPr lang="zh-CN" altLang="en-US" smtClean="0"/>
              <a:t>2021/5/23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0C303B-A6C6-4DB5-B428-3A526ECDC5E1}" type="datetime1">
              <a:rPr lang="zh-CN" altLang="en-US" smtClean="0"/>
              <a:t>2021/5/23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960" y="2317120"/>
            <a:ext cx="12205970" cy="271081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72327" y="3165810"/>
            <a:ext cx="10058400" cy="707886"/>
          </a:xfrm>
          <a:prstGeom prst="rect">
            <a:avLst/>
          </a:prstGeom>
          <a:noFill/>
        </p:spPr>
        <p:txBody>
          <a:bodyPr wrap="square" rtlCol="0">
            <a:spAutoFit/>
          </a:bodyPr>
          <a:lstStyle/>
          <a:p>
            <a:pPr algn="ctr"/>
            <a:r>
              <a:rPr lang="zh-CN" altLang="en-US" sz="4000" b="1" dirty="0">
                <a:solidFill>
                  <a:schemeClr val="bg1"/>
                </a:solidFill>
                <a:latin typeface="黑体" panose="02010609060101010101" pitchFamily="49" charset="-122"/>
                <a:ea typeface="黑体" panose="02010609060101010101" pitchFamily="49" charset="-122"/>
                <a:sym typeface="+mn-ea"/>
              </a:rPr>
              <a:t>基于深度学习的中药推荐方法的研究和实现</a:t>
            </a:r>
          </a:p>
        </p:txBody>
      </p:sp>
      <p:sp>
        <p:nvSpPr>
          <p:cNvPr id="15" name="文本框 14"/>
          <p:cNvSpPr txBox="1"/>
          <p:nvPr/>
        </p:nvSpPr>
        <p:spPr>
          <a:xfrm>
            <a:off x="2617557" y="4128564"/>
            <a:ext cx="3838367" cy="400110"/>
          </a:xfrm>
          <a:prstGeom prst="rect">
            <a:avLst/>
          </a:prstGeom>
          <a:noFill/>
        </p:spPr>
        <p:txBody>
          <a:bodyPr wrap="square" rtlCol="0">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答辩人：邹刘文（</a:t>
            </a:r>
            <a:r>
              <a:rPr lang="en-US" altLang="zh-CN" sz="2000" b="1" dirty="0">
                <a:solidFill>
                  <a:schemeClr val="bg1"/>
                </a:solidFill>
                <a:latin typeface="黑体" panose="02010609060101010101" pitchFamily="49" charset="-122"/>
                <a:ea typeface="黑体" panose="02010609060101010101" pitchFamily="49" charset="-122"/>
              </a:rPr>
              <a:t>2017111093</a:t>
            </a:r>
            <a:r>
              <a:rPr lang="zh-CN" altLang="en-US" sz="2000" b="1" dirty="0">
                <a:solidFill>
                  <a:schemeClr val="bg1"/>
                </a:solidFill>
                <a:latin typeface="黑体" panose="02010609060101010101" pitchFamily="49" charset="-122"/>
                <a:ea typeface="黑体" panose="02010609060101010101" pitchFamily="49" charset="-122"/>
              </a:rPr>
              <a:t>）</a:t>
            </a:r>
            <a:endParaRPr lang="zh-CN" sz="2000" b="1"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7274226" y="4128564"/>
            <a:ext cx="3095625" cy="400110"/>
          </a:xfrm>
          <a:prstGeom prst="rect">
            <a:avLst/>
          </a:prstGeom>
          <a:noFill/>
        </p:spPr>
        <p:txBody>
          <a:bodyPr wrap="square" rtlCol="0">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指导老师：张海波副教授</a:t>
            </a:r>
            <a:endParaRPr lang="zh-CN" sz="2000" b="1" dirty="0">
              <a:solidFill>
                <a:schemeClr val="bg1"/>
              </a:solidFill>
              <a:latin typeface="黑体" panose="02010609060101010101" pitchFamily="49" charset="-122"/>
              <a:ea typeface="黑体" panose="02010609060101010101" pitchFamily="49" charset="-122"/>
            </a:endParaRPr>
          </a:p>
        </p:txBody>
      </p:sp>
      <p:sp>
        <p:nvSpPr>
          <p:cNvPr id="3092" name="Freeform 367"/>
          <p:cNvSpPr/>
          <p:nvPr/>
        </p:nvSpPr>
        <p:spPr>
          <a:xfrm>
            <a:off x="6806231" y="4128564"/>
            <a:ext cx="467995" cy="433070"/>
          </a:xfrm>
          <a:custGeom>
            <a:avLst/>
            <a:gdLst/>
            <a:ahLst/>
            <a:cxnLst>
              <a:cxn ang="0">
                <a:pos x="684475" y="438144"/>
              </a:cxn>
              <a:cxn ang="0">
                <a:pos x="636442" y="403332"/>
              </a:cxn>
              <a:cxn ang="0">
                <a:pos x="495944" y="360118"/>
              </a:cxn>
              <a:cxn ang="0">
                <a:pos x="463522" y="338511"/>
              </a:cxn>
              <a:cxn ang="0">
                <a:pos x="463522" y="450148"/>
              </a:cxn>
              <a:cxn ang="0">
                <a:pos x="405882" y="596596"/>
              </a:cxn>
              <a:cxn ang="0">
                <a:pos x="397476" y="507767"/>
              </a:cxn>
              <a:cxn ang="0">
                <a:pos x="378263" y="469354"/>
              </a:cxn>
              <a:cxn ang="0">
                <a:pos x="399878" y="447747"/>
              </a:cxn>
              <a:cxn ang="0">
                <a:pos x="401078" y="444146"/>
              </a:cxn>
              <a:cxn ang="0">
                <a:pos x="371058" y="411735"/>
              </a:cxn>
              <a:cxn ang="0">
                <a:pos x="444308" y="344513"/>
              </a:cxn>
              <a:cxn ang="0">
                <a:pos x="449112" y="328908"/>
              </a:cxn>
              <a:cxn ang="0">
                <a:pos x="446710" y="262886"/>
              </a:cxn>
              <a:cxn ang="0">
                <a:pos x="453915" y="220872"/>
              </a:cxn>
              <a:cxn ang="0">
                <a:pos x="476731" y="182460"/>
              </a:cxn>
              <a:cxn ang="0">
                <a:pos x="467124" y="159652"/>
              </a:cxn>
              <a:cxn ang="0">
                <a:pos x="467124" y="86428"/>
              </a:cxn>
              <a:cxn ang="0">
                <a:pos x="426296" y="28809"/>
              </a:cxn>
              <a:cxn ang="0">
                <a:pos x="389070" y="7202"/>
              </a:cxn>
              <a:cxn ang="0">
                <a:pos x="361451" y="1200"/>
              </a:cxn>
              <a:cxn ang="0">
                <a:pos x="332631" y="7202"/>
              </a:cxn>
              <a:cxn ang="0">
                <a:pos x="295405" y="28809"/>
              </a:cxn>
              <a:cxn ang="0">
                <a:pos x="254577" y="86428"/>
              </a:cxn>
              <a:cxn ang="0">
                <a:pos x="254577" y="159652"/>
              </a:cxn>
              <a:cxn ang="0">
                <a:pos x="244970" y="182460"/>
              </a:cxn>
              <a:cxn ang="0">
                <a:pos x="267786" y="220872"/>
              </a:cxn>
              <a:cxn ang="0">
                <a:pos x="274991" y="262886"/>
              </a:cxn>
              <a:cxn ang="0">
                <a:pos x="272589" y="328908"/>
              </a:cxn>
              <a:cxn ang="0">
                <a:pos x="277393" y="344513"/>
              </a:cxn>
              <a:cxn ang="0">
                <a:pos x="350643" y="411735"/>
              </a:cxn>
              <a:cxn ang="0">
                <a:pos x="321823" y="444146"/>
              </a:cxn>
              <a:cxn ang="0">
                <a:pos x="321823" y="447747"/>
              </a:cxn>
              <a:cxn ang="0">
                <a:pos x="343438" y="469354"/>
              </a:cxn>
              <a:cxn ang="0">
                <a:pos x="324225" y="507767"/>
              </a:cxn>
              <a:cxn ang="0">
                <a:pos x="315819" y="596596"/>
              </a:cxn>
              <a:cxn ang="0">
                <a:pos x="258179" y="450148"/>
              </a:cxn>
              <a:cxn ang="0">
                <a:pos x="258179" y="338511"/>
              </a:cxn>
              <a:cxn ang="0">
                <a:pos x="225757" y="360118"/>
              </a:cxn>
              <a:cxn ang="0">
                <a:pos x="85259" y="403332"/>
              </a:cxn>
              <a:cxn ang="0">
                <a:pos x="38427" y="438144"/>
              </a:cxn>
              <a:cxn ang="0">
                <a:pos x="0" y="592995"/>
              </a:cxn>
              <a:cxn ang="0">
                <a:pos x="361451" y="667419"/>
              </a:cxn>
              <a:cxn ang="0">
                <a:pos x="721701" y="592995"/>
              </a:cxn>
              <a:cxn ang="0">
                <a:pos x="684475" y="438144"/>
              </a:cxn>
            </a:cxnLst>
            <a:rect l="0" t="0" r="0" b="0"/>
            <a:pathLst>
              <a:path w="601" h="556">
                <a:moveTo>
                  <a:pt x="570" y="365"/>
                </a:moveTo>
                <a:cubicBezTo>
                  <a:pt x="557" y="336"/>
                  <a:pt x="530" y="336"/>
                  <a:pt x="530" y="336"/>
                </a:cubicBezTo>
                <a:cubicBezTo>
                  <a:pt x="527" y="336"/>
                  <a:pt x="413" y="300"/>
                  <a:pt x="413" y="300"/>
                </a:cubicBezTo>
                <a:cubicBezTo>
                  <a:pt x="408" y="298"/>
                  <a:pt x="386" y="282"/>
                  <a:pt x="386" y="282"/>
                </a:cubicBezTo>
                <a:cubicBezTo>
                  <a:pt x="391" y="312"/>
                  <a:pt x="386" y="375"/>
                  <a:pt x="386" y="375"/>
                </a:cubicBezTo>
                <a:cubicBezTo>
                  <a:pt x="381" y="406"/>
                  <a:pt x="338" y="497"/>
                  <a:pt x="338" y="497"/>
                </a:cubicBezTo>
                <a:cubicBezTo>
                  <a:pt x="331" y="423"/>
                  <a:pt x="331" y="423"/>
                  <a:pt x="331" y="423"/>
                </a:cubicBezTo>
                <a:cubicBezTo>
                  <a:pt x="327" y="412"/>
                  <a:pt x="315" y="391"/>
                  <a:pt x="315" y="391"/>
                </a:cubicBezTo>
                <a:cubicBezTo>
                  <a:pt x="322" y="386"/>
                  <a:pt x="333" y="373"/>
                  <a:pt x="333" y="373"/>
                </a:cubicBezTo>
                <a:cubicBezTo>
                  <a:pt x="335" y="371"/>
                  <a:pt x="334" y="370"/>
                  <a:pt x="334" y="370"/>
                </a:cubicBezTo>
                <a:cubicBezTo>
                  <a:pt x="309" y="343"/>
                  <a:pt x="309" y="343"/>
                  <a:pt x="309" y="343"/>
                </a:cubicBezTo>
                <a:cubicBezTo>
                  <a:pt x="370" y="287"/>
                  <a:pt x="370" y="287"/>
                  <a:pt x="370" y="287"/>
                </a:cubicBezTo>
                <a:cubicBezTo>
                  <a:pt x="375" y="282"/>
                  <a:pt x="374" y="274"/>
                  <a:pt x="374" y="274"/>
                </a:cubicBezTo>
                <a:cubicBezTo>
                  <a:pt x="371" y="256"/>
                  <a:pt x="372" y="219"/>
                  <a:pt x="372" y="219"/>
                </a:cubicBezTo>
                <a:cubicBezTo>
                  <a:pt x="374" y="201"/>
                  <a:pt x="378" y="184"/>
                  <a:pt x="378" y="184"/>
                </a:cubicBezTo>
                <a:cubicBezTo>
                  <a:pt x="392" y="195"/>
                  <a:pt x="397" y="152"/>
                  <a:pt x="397" y="152"/>
                </a:cubicBezTo>
                <a:cubicBezTo>
                  <a:pt x="400" y="123"/>
                  <a:pt x="389" y="133"/>
                  <a:pt x="389" y="133"/>
                </a:cubicBezTo>
                <a:cubicBezTo>
                  <a:pt x="392" y="90"/>
                  <a:pt x="389" y="72"/>
                  <a:pt x="389" y="72"/>
                </a:cubicBezTo>
                <a:cubicBezTo>
                  <a:pt x="378" y="29"/>
                  <a:pt x="355" y="24"/>
                  <a:pt x="355" y="24"/>
                </a:cubicBezTo>
                <a:cubicBezTo>
                  <a:pt x="349" y="16"/>
                  <a:pt x="324" y="6"/>
                  <a:pt x="324" y="6"/>
                </a:cubicBezTo>
                <a:cubicBezTo>
                  <a:pt x="312" y="0"/>
                  <a:pt x="303" y="0"/>
                  <a:pt x="301" y="1"/>
                </a:cubicBezTo>
                <a:cubicBezTo>
                  <a:pt x="299" y="0"/>
                  <a:pt x="290" y="0"/>
                  <a:pt x="277" y="6"/>
                </a:cubicBezTo>
                <a:cubicBezTo>
                  <a:pt x="277" y="6"/>
                  <a:pt x="252" y="16"/>
                  <a:pt x="246" y="24"/>
                </a:cubicBezTo>
                <a:cubicBezTo>
                  <a:pt x="246" y="24"/>
                  <a:pt x="224" y="29"/>
                  <a:pt x="212" y="72"/>
                </a:cubicBezTo>
                <a:cubicBezTo>
                  <a:pt x="212" y="72"/>
                  <a:pt x="210" y="90"/>
                  <a:pt x="212" y="133"/>
                </a:cubicBezTo>
                <a:cubicBezTo>
                  <a:pt x="212" y="133"/>
                  <a:pt x="201" y="123"/>
                  <a:pt x="204" y="152"/>
                </a:cubicBezTo>
                <a:cubicBezTo>
                  <a:pt x="204" y="152"/>
                  <a:pt x="209" y="195"/>
                  <a:pt x="223" y="184"/>
                </a:cubicBezTo>
                <a:cubicBezTo>
                  <a:pt x="223" y="184"/>
                  <a:pt x="227" y="201"/>
                  <a:pt x="229" y="219"/>
                </a:cubicBezTo>
                <a:cubicBezTo>
                  <a:pt x="229" y="219"/>
                  <a:pt x="230" y="256"/>
                  <a:pt x="227" y="274"/>
                </a:cubicBezTo>
                <a:cubicBezTo>
                  <a:pt x="227" y="274"/>
                  <a:pt x="227" y="282"/>
                  <a:pt x="231" y="287"/>
                </a:cubicBezTo>
                <a:cubicBezTo>
                  <a:pt x="292" y="343"/>
                  <a:pt x="292" y="343"/>
                  <a:pt x="292" y="343"/>
                </a:cubicBezTo>
                <a:cubicBezTo>
                  <a:pt x="268" y="370"/>
                  <a:pt x="268" y="370"/>
                  <a:pt x="268" y="370"/>
                </a:cubicBezTo>
                <a:cubicBezTo>
                  <a:pt x="268" y="370"/>
                  <a:pt x="266" y="371"/>
                  <a:pt x="268" y="373"/>
                </a:cubicBezTo>
                <a:cubicBezTo>
                  <a:pt x="268" y="373"/>
                  <a:pt x="279" y="386"/>
                  <a:pt x="286" y="391"/>
                </a:cubicBezTo>
                <a:cubicBezTo>
                  <a:pt x="286" y="391"/>
                  <a:pt x="274" y="412"/>
                  <a:pt x="270" y="423"/>
                </a:cubicBezTo>
                <a:cubicBezTo>
                  <a:pt x="263" y="497"/>
                  <a:pt x="263" y="497"/>
                  <a:pt x="263" y="497"/>
                </a:cubicBezTo>
                <a:cubicBezTo>
                  <a:pt x="263" y="497"/>
                  <a:pt x="220" y="406"/>
                  <a:pt x="215" y="375"/>
                </a:cubicBezTo>
                <a:cubicBezTo>
                  <a:pt x="215" y="375"/>
                  <a:pt x="210" y="312"/>
                  <a:pt x="215" y="282"/>
                </a:cubicBezTo>
                <a:cubicBezTo>
                  <a:pt x="215" y="282"/>
                  <a:pt x="193" y="298"/>
                  <a:pt x="188" y="300"/>
                </a:cubicBezTo>
                <a:cubicBezTo>
                  <a:pt x="188" y="300"/>
                  <a:pt x="74" y="336"/>
                  <a:pt x="71" y="336"/>
                </a:cubicBezTo>
                <a:cubicBezTo>
                  <a:pt x="71" y="336"/>
                  <a:pt x="44" y="336"/>
                  <a:pt x="32" y="365"/>
                </a:cubicBezTo>
                <a:cubicBezTo>
                  <a:pt x="32" y="365"/>
                  <a:pt x="9" y="430"/>
                  <a:pt x="0" y="494"/>
                </a:cubicBezTo>
                <a:cubicBezTo>
                  <a:pt x="0" y="494"/>
                  <a:pt x="129" y="554"/>
                  <a:pt x="301" y="556"/>
                </a:cubicBezTo>
                <a:cubicBezTo>
                  <a:pt x="472" y="554"/>
                  <a:pt x="601" y="494"/>
                  <a:pt x="601" y="494"/>
                </a:cubicBezTo>
                <a:cubicBezTo>
                  <a:pt x="592" y="430"/>
                  <a:pt x="570" y="365"/>
                  <a:pt x="570" y="365"/>
                </a:cubicBezTo>
                <a:close/>
              </a:path>
            </a:pathLst>
          </a:custGeom>
          <a:solidFill>
            <a:schemeClr val="bg1"/>
          </a:solidFill>
          <a:ln w="9525">
            <a:noFill/>
          </a:ln>
        </p:spPr>
        <p:txBody>
          <a:bodyPr/>
          <a:lstStyle/>
          <a:p>
            <a:pPr algn="ctr"/>
            <a:endParaRPr lang="zh-CN" altLang="en-US">
              <a:solidFill>
                <a:schemeClr val="accent6">
                  <a:lumMod val="75000"/>
                </a:schemeClr>
              </a:solidFill>
            </a:endParaRPr>
          </a:p>
        </p:txBody>
      </p:sp>
      <p:sp>
        <p:nvSpPr>
          <p:cNvPr id="20" name="人"/>
          <p:cNvSpPr/>
          <p:nvPr/>
        </p:nvSpPr>
        <p:spPr bwMode="auto">
          <a:xfrm>
            <a:off x="2293707" y="4168704"/>
            <a:ext cx="323850" cy="406400"/>
          </a:xfrm>
          <a:custGeom>
            <a:avLst/>
            <a:gdLst>
              <a:gd name="T0" fmla="*/ 534881516 w 3326"/>
              <a:gd name="T1" fmla="*/ 820328952 h 3951"/>
              <a:gd name="T2" fmla="*/ 534881516 w 3326"/>
              <a:gd name="T3" fmla="*/ 820328952 h 3951"/>
              <a:gd name="T4" fmla="*/ 158037697 w 3326"/>
              <a:gd name="T5" fmla="*/ 820328952 h 3951"/>
              <a:gd name="T6" fmla="*/ 158037697 w 3326"/>
              <a:gd name="T7" fmla="*/ 820328952 h 3951"/>
              <a:gd name="T8" fmla="*/ 0 w 3326"/>
              <a:gd name="T9" fmla="*/ 820328952 h 3951"/>
              <a:gd name="T10" fmla="*/ 84204081 w 3326"/>
              <a:gd name="T11" fmla="*/ 623499796 h 3951"/>
              <a:gd name="T12" fmla="*/ 149949417 w 3326"/>
              <a:gd name="T13" fmla="*/ 557890229 h 3951"/>
              <a:gd name="T14" fmla="*/ 553962261 w 3326"/>
              <a:gd name="T15" fmla="*/ 557890229 h 3951"/>
              <a:gd name="T16" fmla="*/ 619499960 w 3326"/>
              <a:gd name="T17" fmla="*/ 623499796 h 3951"/>
              <a:gd name="T18" fmla="*/ 689808301 w 3326"/>
              <a:gd name="T19" fmla="*/ 820328952 h 3951"/>
              <a:gd name="T20" fmla="*/ 534881516 w 3326"/>
              <a:gd name="T21" fmla="*/ 820328952 h 3951"/>
              <a:gd name="T22" fmla="*/ 187073635 w 3326"/>
              <a:gd name="T23" fmla="*/ 590902555 h 3951"/>
              <a:gd name="T24" fmla="*/ 135016402 w 3326"/>
              <a:gd name="T25" fmla="*/ 643016586 h 3951"/>
              <a:gd name="T26" fmla="*/ 68234248 w 3326"/>
              <a:gd name="T27" fmla="*/ 787108855 h 3951"/>
              <a:gd name="T28" fmla="*/ 159074972 w 3326"/>
              <a:gd name="T29" fmla="*/ 787108855 h 3951"/>
              <a:gd name="T30" fmla="*/ 193295459 w 3326"/>
              <a:gd name="T31" fmla="*/ 590902555 h 3951"/>
              <a:gd name="T32" fmla="*/ 187073635 w 3326"/>
              <a:gd name="T33" fmla="*/ 590902555 h 3951"/>
              <a:gd name="T34" fmla="*/ 259663250 w 3326"/>
              <a:gd name="T35" fmla="*/ 590902555 h 3951"/>
              <a:gd name="T36" fmla="*/ 349259518 w 3326"/>
              <a:gd name="T37" fmla="*/ 760117326 h 3951"/>
              <a:gd name="T38" fmla="*/ 438648605 w 3326"/>
              <a:gd name="T39" fmla="*/ 590902555 h 3951"/>
              <a:gd name="T40" fmla="*/ 259663250 w 3326"/>
              <a:gd name="T41" fmla="*/ 590902555 h 3951"/>
              <a:gd name="T42" fmla="*/ 565783909 w 3326"/>
              <a:gd name="T43" fmla="*/ 643016586 h 3951"/>
              <a:gd name="T44" fmla="*/ 513726677 w 3326"/>
              <a:gd name="T45" fmla="*/ 590902555 h 3951"/>
              <a:gd name="T46" fmla="*/ 501490210 w 3326"/>
              <a:gd name="T47" fmla="*/ 590902555 h 3951"/>
              <a:gd name="T48" fmla="*/ 534051878 w 3326"/>
              <a:gd name="T49" fmla="*/ 787108855 h 3951"/>
              <a:gd name="T50" fmla="*/ 621574053 w 3326"/>
              <a:gd name="T51" fmla="*/ 787108855 h 3951"/>
              <a:gd name="T52" fmla="*/ 565783909 w 3326"/>
              <a:gd name="T53" fmla="*/ 643016586 h 3951"/>
              <a:gd name="T54" fmla="*/ 339511964 w 3326"/>
              <a:gd name="T55" fmla="*/ 520309678 h 3951"/>
              <a:gd name="T56" fmla="*/ 79641077 w 3326"/>
              <a:gd name="T57" fmla="*/ 260155067 h 3951"/>
              <a:gd name="T58" fmla="*/ 339511964 w 3326"/>
              <a:gd name="T59" fmla="*/ 0 h 3951"/>
              <a:gd name="T60" fmla="*/ 599175214 w 3326"/>
              <a:gd name="T61" fmla="*/ 260155067 h 3951"/>
              <a:gd name="T62" fmla="*/ 339511964 w 3326"/>
              <a:gd name="T63" fmla="*/ 520309678 h 3951"/>
              <a:gd name="T64" fmla="*/ 399449839 w 3326"/>
              <a:gd name="T65" fmla="*/ 105473775 h 3951"/>
              <a:gd name="T66" fmla="*/ 141238682 w 3326"/>
              <a:gd name="T67" fmla="*/ 260155067 h 3951"/>
              <a:gd name="T68" fmla="*/ 339511964 w 3326"/>
              <a:gd name="T69" fmla="*/ 458645023 h 3951"/>
              <a:gd name="T70" fmla="*/ 537577609 w 3326"/>
              <a:gd name="T71" fmla="*/ 260155067 h 3951"/>
              <a:gd name="T72" fmla="*/ 399449839 w 3326"/>
              <a:gd name="T73" fmla="*/ 105473775 h 39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326" h="3951">
                <a:moveTo>
                  <a:pt x="2579" y="3951"/>
                </a:moveTo>
                <a:cubicBezTo>
                  <a:pt x="2579" y="3951"/>
                  <a:pt x="2579" y="3951"/>
                  <a:pt x="2579" y="3951"/>
                </a:cubicBezTo>
                <a:cubicBezTo>
                  <a:pt x="2542" y="3951"/>
                  <a:pt x="853" y="3951"/>
                  <a:pt x="762" y="3951"/>
                </a:cubicBezTo>
                <a:cubicBezTo>
                  <a:pt x="762" y="3951"/>
                  <a:pt x="762" y="3951"/>
                  <a:pt x="762" y="3951"/>
                </a:cubicBezTo>
                <a:cubicBezTo>
                  <a:pt x="0" y="3951"/>
                  <a:pt x="0" y="3951"/>
                  <a:pt x="0" y="3951"/>
                </a:cubicBezTo>
                <a:cubicBezTo>
                  <a:pt x="406" y="3003"/>
                  <a:pt x="406" y="3003"/>
                  <a:pt x="406" y="3003"/>
                </a:cubicBezTo>
                <a:cubicBezTo>
                  <a:pt x="406" y="3003"/>
                  <a:pt x="548" y="2687"/>
                  <a:pt x="723" y="2687"/>
                </a:cubicBezTo>
                <a:cubicBezTo>
                  <a:pt x="2671" y="2687"/>
                  <a:pt x="2671" y="2687"/>
                  <a:pt x="2671" y="2687"/>
                </a:cubicBezTo>
                <a:cubicBezTo>
                  <a:pt x="2846" y="2687"/>
                  <a:pt x="2987" y="3003"/>
                  <a:pt x="2987" y="3003"/>
                </a:cubicBezTo>
                <a:cubicBezTo>
                  <a:pt x="3326" y="3951"/>
                  <a:pt x="3326" y="3951"/>
                  <a:pt x="3326" y="3951"/>
                </a:cubicBezTo>
                <a:lnTo>
                  <a:pt x="2579" y="3951"/>
                </a:lnTo>
                <a:close/>
                <a:moveTo>
                  <a:pt x="902" y="2846"/>
                </a:moveTo>
                <a:cubicBezTo>
                  <a:pt x="764" y="2846"/>
                  <a:pt x="651" y="3097"/>
                  <a:pt x="651" y="3097"/>
                </a:cubicBezTo>
                <a:cubicBezTo>
                  <a:pt x="329" y="3791"/>
                  <a:pt x="329" y="3791"/>
                  <a:pt x="329" y="3791"/>
                </a:cubicBezTo>
                <a:cubicBezTo>
                  <a:pt x="767" y="3791"/>
                  <a:pt x="767" y="3791"/>
                  <a:pt x="767" y="3791"/>
                </a:cubicBezTo>
                <a:cubicBezTo>
                  <a:pt x="788" y="3418"/>
                  <a:pt x="876" y="3049"/>
                  <a:pt x="932" y="2846"/>
                </a:cubicBezTo>
                <a:lnTo>
                  <a:pt x="902" y="2846"/>
                </a:lnTo>
                <a:close/>
                <a:moveTo>
                  <a:pt x="1252" y="2846"/>
                </a:moveTo>
                <a:cubicBezTo>
                  <a:pt x="1318" y="3322"/>
                  <a:pt x="1486" y="3661"/>
                  <a:pt x="1684" y="3661"/>
                </a:cubicBezTo>
                <a:cubicBezTo>
                  <a:pt x="1882" y="3661"/>
                  <a:pt x="2050" y="3322"/>
                  <a:pt x="2115" y="2846"/>
                </a:cubicBezTo>
                <a:lnTo>
                  <a:pt x="1252" y="2846"/>
                </a:lnTo>
                <a:close/>
                <a:moveTo>
                  <a:pt x="2728" y="3097"/>
                </a:moveTo>
                <a:cubicBezTo>
                  <a:pt x="2728" y="3097"/>
                  <a:pt x="2616" y="2846"/>
                  <a:pt x="2477" y="2846"/>
                </a:cubicBezTo>
                <a:cubicBezTo>
                  <a:pt x="2418" y="2846"/>
                  <a:pt x="2418" y="2846"/>
                  <a:pt x="2418" y="2846"/>
                </a:cubicBezTo>
                <a:cubicBezTo>
                  <a:pt x="2476" y="3029"/>
                  <a:pt x="2558" y="3360"/>
                  <a:pt x="2575" y="3791"/>
                </a:cubicBezTo>
                <a:cubicBezTo>
                  <a:pt x="2997" y="3791"/>
                  <a:pt x="2997" y="3791"/>
                  <a:pt x="2997" y="3791"/>
                </a:cubicBezTo>
                <a:lnTo>
                  <a:pt x="2728" y="3097"/>
                </a:lnTo>
                <a:close/>
                <a:moveTo>
                  <a:pt x="1637" y="2506"/>
                </a:moveTo>
                <a:cubicBezTo>
                  <a:pt x="945" y="2506"/>
                  <a:pt x="384" y="1945"/>
                  <a:pt x="384" y="1253"/>
                </a:cubicBezTo>
                <a:cubicBezTo>
                  <a:pt x="384" y="561"/>
                  <a:pt x="945" y="0"/>
                  <a:pt x="1637" y="0"/>
                </a:cubicBezTo>
                <a:cubicBezTo>
                  <a:pt x="2328" y="0"/>
                  <a:pt x="2889" y="561"/>
                  <a:pt x="2889" y="1253"/>
                </a:cubicBezTo>
                <a:cubicBezTo>
                  <a:pt x="2889" y="1945"/>
                  <a:pt x="2328" y="2506"/>
                  <a:pt x="1637" y="2506"/>
                </a:cubicBezTo>
                <a:close/>
                <a:moveTo>
                  <a:pt x="1926" y="508"/>
                </a:moveTo>
                <a:cubicBezTo>
                  <a:pt x="1583" y="1430"/>
                  <a:pt x="1024" y="1239"/>
                  <a:pt x="681" y="1253"/>
                </a:cubicBezTo>
                <a:cubicBezTo>
                  <a:pt x="681" y="1781"/>
                  <a:pt x="1109" y="2209"/>
                  <a:pt x="1637" y="2209"/>
                </a:cubicBezTo>
                <a:cubicBezTo>
                  <a:pt x="2165" y="2209"/>
                  <a:pt x="2592" y="1781"/>
                  <a:pt x="2592" y="1253"/>
                </a:cubicBezTo>
                <a:cubicBezTo>
                  <a:pt x="1934" y="1107"/>
                  <a:pt x="2283" y="732"/>
                  <a:pt x="1926" y="5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accent6">
                  <a:lumMod val="75000"/>
                </a:schemeClr>
              </a:solidFill>
            </a:endParaRPr>
          </a:p>
        </p:txBody>
      </p:sp>
      <p:grpSp>
        <p:nvGrpSpPr>
          <p:cNvPr id="11" name="组合 10"/>
          <p:cNvGrpSpPr/>
          <p:nvPr/>
        </p:nvGrpSpPr>
        <p:grpSpPr>
          <a:xfrm>
            <a:off x="4077970" y="1287780"/>
            <a:ext cx="4035425" cy="708025"/>
            <a:chOff x="6399" y="2527"/>
            <a:chExt cx="6355" cy="1115"/>
          </a:xfrm>
        </p:grpSpPr>
        <p:sp>
          <p:nvSpPr>
            <p:cNvPr id="9" name="文本框 8"/>
            <p:cNvSpPr txBox="1"/>
            <p:nvPr/>
          </p:nvSpPr>
          <p:spPr>
            <a:xfrm>
              <a:off x="6399" y="2527"/>
              <a:ext cx="1126" cy="1115"/>
            </a:xfrm>
            <a:prstGeom prst="rect">
              <a:avLst/>
            </a:prstGeom>
            <a:noFill/>
            <a:ln w="31750">
              <a:solidFill>
                <a:schemeClr val="tx2">
                  <a:lumMod val="75000"/>
                </a:schemeClr>
              </a:solidFill>
              <a:prstDash val="sysDash"/>
            </a:ln>
          </p:spPr>
          <p:txBody>
            <a:bodyPr wrap="square" rtlCol="0">
              <a:spAutoFit/>
            </a:bodyPr>
            <a:lstStyle/>
            <a:p>
              <a:pPr algn="ctr"/>
              <a:r>
                <a:rPr lang="zh-CN" altLang="en-US" sz="4000" b="1">
                  <a:solidFill>
                    <a:schemeClr val="tx2">
                      <a:lumMod val="75000"/>
                    </a:schemeClr>
                  </a:solidFill>
                  <a:latin typeface="微软雅黑" panose="020B0503020204020204" charset="-122"/>
                  <a:ea typeface="微软雅黑" panose="020B0503020204020204" charset="-122"/>
                </a:rPr>
                <a:t>论</a:t>
              </a:r>
            </a:p>
          </p:txBody>
        </p:sp>
        <p:sp>
          <p:nvSpPr>
            <p:cNvPr id="10" name="文本框 9"/>
            <p:cNvSpPr txBox="1"/>
            <p:nvPr/>
          </p:nvSpPr>
          <p:spPr>
            <a:xfrm>
              <a:off x="8142" y="2527"/>
              <a:ext cx="1126" cy="1115"/>
            </a:xfrm>
            <a:prstGeom prst="rect">
              <a:avLst/>
            </a:prstGeom>
            <a:noFill/>
            <a:ln w="34925">
              <a:solidFill>
                <a:schemeClr val="tx2">
                  <a:lumMod val="75000"/>
                </a:schemeClr>
              </a:solidFill>
              <a:prstDash val="sysDash"/>
            </a:ln>
          </p:spPr>
          <p:txBody>
            <a:bodyPr wrap="square" rtlCol="0">
              <a:spAutoFit/>
            </a:bodyPr>
            <a:lstStyle/>
            <a:p>
              <a:pPr algn="ctr"/>
              <a:r>
                <a:rPr lang="zh-CN" altLang="en-US" sz="4000" b="1">
                  <a:solidFill>
                    <a:schemeClr val="tx2">
                      <a:lumMod val="75000"/>
                    </a:schemeClr>
                  </a:solidFill>
                  <a:latin typeface="微软雅黑" panose="020B0503020204020204" charset="-122"/>
                  <a:ea typeface="微软雅黑" panose="020B0503020204020204" charset="-122"/>
                </a:rPr>
                <a:t>文</a:t>
              </a:r>
            </a:p>
          </p:txBody>
        </p:sp>
        <p:sp>
          <p:nvSpPr>
            <p:cNvPr id="12" name="文本框 11"/>
            <p:cNvSpPr txBox="1"/>
            <p:nvPr/>
          </p:nvSpPr>
          <p:spPr>
            <a:xfrm>
              <a:off x="9885" y="2527"/>
              <a:ext cx="1126" cy="1115"/>
            </a:xfrm>
            <a:prstGeom prst="rect">
              <a:avLst/>
            </a:prstGeom>
            <a:noFill/>
            <a:ln w="34925">
              <a:solidFill>
                <a:schemeClr val="tx2">
                  <a:lumMod val="75000"/>
                </a:schemeClr>
              </a:solidFill>
              <a:prstDash val="sysDash"/>
            </a:ln>
          </p:spPr>
          <p:txBody>
            <a:bodyPr wrap="square" rtlCol="0">
              <a:spAutoFit/>
            </a:bodyPr>
            <a:lstStyle/>
            <a:p>
              <a:pPr algn="ctr"/>
              <a:r>
                <a:rPr lang="zh-CN" altLang="en-US" sz="4000" b="1">
                  <a:solidFill>
                    <a:schemeClr val="tx2">
                      <a:lumMod val="75000"/>
                    </a:schemeClr>
                  </a:solidFill>
                  <a:latin typeface="微软雅黑" panose="020B0503020204020204" charset="-122"/>
                  <a:ea typeface="微软雅黑" panose="020B0503020204020204" charset="-122"/>
                </a:rPr>
                <a:t>答</a:t>
              </a:r>
            </a:p>
          </p:txBody>
        </p:sp>
        <p:sp>
          <p:nvSpPr>
            <p:cNvPr id="13" name="文本框 12"/>
            <p:cNvSpPr txBox="1"/>
            <p:nvPr/>
          </p:nvSpPr>
          <p:spPr>
            <a:xfrm>
              <a:off x="11628" y="2527"/>
              <a:ext cx="1126" cy="1115"/>
            </a:xfrm>
            <a:prstGeom prst="rect">
              <a:avLst/>
            </a:prstGeom>
            <a:noFill/>
            <a:ln w="34925">
              <a:solidFill>
                <a:schemeClr val="tx2">
                  <a:lumMod val="75000"/>
                </a:schemeClr>
              </a:solidFill>
              <a:prstDash val="sysDash"/>
            </a:ln>
          </p:spPr>
          <p:txBody>
            <a:bodyPr wrap="square" rtlCol="0">
              <a:spAutoFit/>
            </a:bodyPr>
            <a:lstStyle/>
            <a:p>
              <a:pPr algn="ctr"/>
              <a:r>
                <a:rPr lang="zh-CN" altLang="en-US" sz="4000" b="1">
                  <a:solidFill>
                    <a:schemeClr val="tx2">
                      <a:lumMod val="75000"/>
                    </a:schemeClr>
                  </a:solidFill>
                  <a:latin typeface="微软雅黑" panose="020B0503020204020204" charset="-122"/>
                  <a:ea typeface="微软雅黑" panose="020B0503020204020204" charset="-122"/>
                </a:rPr>
                <a:t>辩</a:t>
              </a:r>
            </a:p>
          </p:txBody>
        </p:sp>
      </p:grpSp>
      <p:sp>
        <p:nvSpPr>
          <p:cNvPr id="14" name="文本框 13"/>
          <p:cNvSpPr txBox="1"/>
          <p:nvPr/>
        </p:nvSpPr>
        <p:spPr>
          <a:xfrm>
            <a:off x="3548380" y="2562860"/>
            <a:ext cx="5511858" cy="400110"/>
          </a:xfrm>
          <a:prstGeom prst="rect">
            <a:avLst/>
          </a:prstGeom>
          <a:noFill/>
        </p:spPr>
        <p:txBody>
          <a:bodyPr wrap="square" rtlCol="0">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信息科学与技术学院   </a:t>
            </a:r>
            <a:r>
              <a:rPr lang="en-US" altLang="zh-CN" sz="2000" b="1" dirty="0">
                <a:solidFill>
                  <a:schemeClr val="bg1"/>
                </a:solidFill>
                <a:latin typeface="黑体" panose="02010609060101010101" pitchFamily="49" charset="-122"/>
                <a:ea typeface="黑体" panose="02010609060101010101" pitchFamily="49" charset="-122"/>
              </a:rPr>
              <a:t>2017</a:t>
            </a:r>
            <a:r>
              <a:rPr lang="zh-CN" altLang="en-US" sz="2000" b="1" dirty="0">
                <a:solidFill>
                  <a:schemeClr val="bg1"/>
                </a:solidFill>
                <a:latin typeface="黑体" panose="02010609060101010101" pitchFamily="49" charset="-122"/>
                <a:ea typeface="黑体" panose="02010609060101010101" pitchFamily="49" charset="-122"/>
              </a:rPr>
              <a:t>软工</a:t>
            </a:r>
            <a:r>
              <a:rPr lang="en-US" altLang="zh-CN" sz="2000" b="1" dirty="0">
                <a:solidFill>
                  <a:schemeClr val="bg1"/>
                </a:solidFill>
                <a:latin typeface="黑体" panose="02010609060101010101" pitchFamily="49" charset="-122"/>
                <a:ea typeface="黑体" panose="02010609060101010101" pitchFamily="49" charset="-122"/>
              </a:rPr>
              <a:t>4</a:t>
            </a:r>
            <a:r>
              <a:rPr lang="zh-CN" altLang="en-US" sz="2000" b="1" dirty="0">
                <a:solidFill>
                  <a:schemeClr val="bg1"/>
                </a:solidFill>
                <a:latin typeface="黑体" panose="02010609060101010101" pitchFamily="49" charset="-122"/>
                <a:ea typeface="黑体" panose="02010609060101010101" pitchFamily="49" charset="-122"/>
              </a:rPr>
              <a:t>班</a:t>
            </a:r>
          </a:p>
        </p:txBody>
      </p:sp>
      <p:pic>
        <p:nvPicPr>
          <p:cNvPr id="3" name="图片 2">
            <a:extLst>
              <a:ext uri="{FF2B5EF4-FFF2-40B4-BE49-F238E27FC236}">
                <a16:creationId xmlns:a16="http://schemas.microsoft.com/office/drawing/2014/main" id="{311B89D9-3B05-4D5C-BBBA-EDB7D7DC1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50355" cy="1311456"/>
          </a:xfrm>
          <a:prstGeom prst="rect">
            <a:avLst/>
          </a:prstGeom>
        </p:spPr>
      </p:pic>
      <p:pic>
        <p:nvPicPr>
          <p:cNvPr id="18" name="图片 17">
            <a:extLst>
              <a:ext uri="{FF2B5EF4-FFF2-40B4-BE49-F238E27FC236}">
                <a16:creationId xmlns:a16="http://schemas.microsoft.com/office/drawing/2014/main" id="{96530317-2EF9-4D0E-9B1E-2F76AE7E09A6}"/>
              </a:ext>
            </a:extLst>
          </p:cNvPr>
          <p:cNvPicPr/>
          <p:nvPr/>
        </p:nvPicPr>
        <p:blipFill>
          <a:blip r:embed="rId4"/>
          <a:stretch>
            <a:fillRect/>
          </a:stretch>
        </p:blipFill>
        <p:spPr>
          <a:xfrm>
            <a:off x="1350355" y="185546"/>
            <a:ext cx="2346325" cy="9264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6D7FC4-4506-45DC-A834-D829B67CBF4D}"/>
              </a:ext>
            </a:extLst>
          </p:cNvPr>
          <p:cNvSpPr>
            <a:spLocks noGrp="1"/>
          </p:cNvSpPr>
          <p:nvPr>
            <p:ph type="sldNum" sz="quarter" idx="12"/>
          </p:nvPr>
        </p:nvSpPr>
        <p:spPr/>
        <p:txBody>
          <a:bodyPr/>
          <a:lstStyle/>
          <a:p>
            <a:fld id="{7D9BB5D0-35E4-459D-AEF3-FE4D7C45CC19}" type="slidenum">
              <a:rPr lang="zh-CN" altLang="en-US" smtClean="0"/>
              <a:t>10</a:t>
            </a:fld>
            <a:endParaRPr lang="zh-CN" altLang="en-US"/>
          </a:p>
        </p:txBody>
      </p:sp>
      <p:sp>
        <p:nvSpPr>
          <p:cNvPr id="3" name="文本框 2">
            <a:extLst>
              <a:ext uri="{FF2B5EF4-FFF2-40B4-BE49-F238E27FC236}">
                <a16:creationId xmlns:a16="http://schemas.microsoft.com/office/drawing/2014/main" id="{BFFA182B-BC37-4320-8AD9-8219C2F399E0}"/>
              </a:ext>
            </a:extLst>
          </p:cNvPr>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2-3</a:t>
            </a:r>
          </a:p>
        </p:txBody>
      </p:sp>
      <p:sp>
        <p:nvSpPr>
          <p:cNvPr id="4" name="文本框 3">
            <a:extLst>
              <a:ext uri="{FF2B5EF4-FFF2-40B4-BE49-F238E27FC236}">
                <a16:creationId xmlns:a16="http://schemas.microsoft.com/office/drawing/2014/main" id="{AE4B8CDD-0AAF-4DBF-BBA1-6534590D28C3}"/>
              </a:ext>
            </a:extLst>
          </p:cNvPr>
          <p:cNvSpPr txBox="1"/>
          <p:nvPr/>
        </p:nvSpPr>
        <p:spPr>
          <a:xfrm>
            <a:off x="807719" y="320677"/>
            <a:ext cx="4183090"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图神经网络在推荐中的应用</a:t>
            </a:r>
          </a:p>
        </p:txBody>
      </p:sp>
      <p:pic>
        <p:nvPicPr>
          <p:cNvPr id="5" name="图片 4" descr="基于深度学习的推荐系统架构图">
            <a:extLst>
              <a:ext uri="{FF2B5EF4-FFF2-40B4-BE49-F238E27FC236}">
                <a16:creationId xmlns:a16="http://schemas.microsoft.com/office/drawing/2014/main" id="{8C10ACEE-CFE5-4EF2-856E-3ACF76F717AD}"/>
              </a:ext>
            </a:extLst>
          </p:cNvPr>
          <p:cNvPicPr/>
          <p:nvPr/>
        </p:nvPicPr>
        <p:blipFill>
          <a:blip r:embed="rId2"/>
          <a:stretch>
            <a:fillRect/>
          </a:stretch>
        </p:blipFill>
        <p:spPr>
          <a:xfrm>
            <a:off x="209403" y="600294"/>
            <a:ext cx="8557669" cy="6121182"/>
          </a:xfrm>
          <a:prstGeom prst="rect">
            <a:avLst/>
          </a:prstGeom>
        </p:spPr>
      </p:pic>
      <p:sp>
        <p:nvSpPr>
          <p:cNvPr id="7" name="文本框 6">
            <a:extLst>
              <a:ext uri="{FF2B5EF4-FFF2-40B4-BE49-F238E27FC236}">
                <a16:creationId xmlns:a16="http://schemas.microsoft.com/office/drawing/2014/main" id="{ED997C47-8BC2-4D4A-A24E-27C4A2B2C7C1}"/>
              </a:ext>
            </a:extLst>
          </p:cNvPr>
          <p:cNvSpPr txBox="1"/>
          <p:nvPr/>
        </p:nvSpPr>
        <p:spPr>
          <a:xfrm>
            <a:off x="9149526" y="3201478"/>
            <a:ext cx="2436074" cy="646331"/>
          </a:xfrm>
          <a:prstGeom prst="rect">
            <a:avLst/>
          </a:prstGeom>
          <a:noFill/>
        </p:spPr>
        <p:txBody>
          <a:bodyPr wrap="squar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换用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图神经网络来获取实体嵌入</a:t>
            </a:r>
            <a:endParaRPr lang="zh-CN" altLang="en-US" dirty="0"/>
          </a:p>
        </p:txBody>
      </p:sp>
      <p:cxnSp>
        <p:nvCxnSpPr>
          <p:cNvPr id="9" name="直接箭头连接符 8">
            <a:extLst>
              <a:ext uri="{FF2B5EF4-FFF2-40B4-BE49-F238E27FC236}">
                <a16:creationId xmlns:a16="http://schemas.microsoft.com/office/drawing/2014/main" id="{BBB36783-1FCB-4623-8F04-E16504FF1C46}"/>
              </a:ext>
            </a:extLst>
          </p:cNvPr>
          <p:cNvCxnSpPr>
            <a:cxnSpLocks/>
          </p:cNvCxnSpPr>
          <p:nvPr/>
        </p:nvCxnSpPr>
        <p:spPr>
          <a:xfrm>
            <a:off x="8610600" y="1947463"/>
            <a:ext cx="924289" cy="1153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485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1880" y="2210435"/>
            <a:ext cx="1783080" cy="1858645"/>
          </a:xfrm>
          <a:prstGeom prst="rect">
            <a:avLst/>
          </a:prstGeom>
          <a:solidFill>
            <a:schemeClr val="tx2">
              <a:lumMod val="75000"/>
            </a:schemeClr>
          </a:solidFill>
        </p:spPr>
        <p:txBody>
          <a:bodyPr wrap="square" rtlCol="0">
            <a:spAutoFit/>
          </a:bodyPr>
          <a:lstStyle/>
          <a:p>
            <a:pPr algn="ctr"/>
            <a:r>
              <a:rPr lang="en-US" altLang="zh-CN" sz="11500" dirty="0">
                <a:solidFill>
                  <a:schemeClr val="bg1"/>
                </a:solidFill>
                <a:latin typeface="Impact" panose="020B0806030902050204" charset="0"/>
              </a:rPr>
              <a:t>3</a:t>
            </a:r>
          </a:p>
        </p:txBody>
      </p:sp>
      <p:sp>
        <p:nvSpPr>
          <p:cNvPr id="5" name="文本框 4"/>
          <p:cNvSpPr txBox="1"/>
          <p:nvPr/>
        </p:nvSpPr>
        <p:spPr>
          <a:xfrm>
            <a:off x="5532120" y="2354580"/>
            <a:ext cx="3062605" cy="523220"/>
          </a:xfrm>
          <a:prstGeom prst="rect">
            <a:avLst/>
          </a:prstGeom>
          <a:noFill/>
        </p:spPr>
        <p:txBody>
          <a:bodyPr wrap="square" rtlCol="0">
            <a:spAutoFit/>
          </a:bodyPr>
          <a:lstStyle/>
          <a:p>
            <a:r>
              <a:rPr lang="zh-CN" altLang="en-US" sz="2800" b="1" dirty="0">
                <a:solidFill>
                  <a:schemeClr val="tx1">
                    <a:lumMod val="85000"/>
                    <a:lumOff val="15000"/>
                  </a:schemeClr>
                </a:solidFill>
                <a:latin typeface="微软雅黑" panose="020B0503020204020204" charset="-122"/>
                <a:ea typeface="微软雅黑" panose="020B0503020204020204" charset="-122"/>
              </a:rPr>
              <a:t>中药推荐模型</a:t>
            </a:r>
          </a:p>
        </p:txBody>
      </p:sp>
      <p:cxnSp>
        <p:nvCxnSpPr>
          <p:cNvPr id="6" name="直接连接符 5"/>
          <p:cNvCxnSpPr/>
          <p:nvPr/>
        </p:nvCxnSpPr>
        <p:spPr>
          <a:xfrm>
            <a:off x="5532120" y="2933700"/>
            <a:ext cx="32004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32120" y="3065630"/>
            <a:ext cx="4226133" cy="1015663"/>
          </a:xfrm>
          <a:prstGeom prst="rect">
            <a:avLst/>
          </a:prstGeom>
          <a:noFill/>
        </p:spPr>
        <p:txBody>
          <a:bodyPr wrap="square" rtlCol="0">
            <a:spAutoFit/>
          </a:bodyPr>
          <a:lstStyle/>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3-1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中药推荐模型的基本框架</a:t>
            </a:r>
            <a:endParaRPr lang="en-US" altLang="zh-CN" sz="2000" dirty="0">
              <a:solidFill>
                <a:schemeClr val="tx1">
                  <a:lumMod val="85000"/>
                  <a:lumOff val="15000"/>
                </a:schemeClr>
              </a:solidFill>
              <a:latin typeface="黑体" panose="02010609060101010101" pitchFamily="49" charset="-122"/>
              <a:ea typeface="黑体" panose="02010609060101010101" pitchFamily="49" charset="-122"/>
            </a:endParaRPr>
          </a:p>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3-2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结合综合症归纳的</a:t>
            </a:r>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SMGCN</a:t>
            </a:r>
          </a:p>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3-3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经典图推荐模型</a:t>
            </a:r>
          </a:p>
        </p:txBody>
      </p:sp>
      <p:sp>
        <p:nvSpPr>
          <p:cNvPr id="3" name="灯片编号占位符 2">
            <a:extLst>
              <a:ext uri="{FF2B5EF4-FFF2-40B4-BE49-F238E27FC236}">
                <a16:creationId xmlns:a16="http://schemas.microsoft.com/office/drawing/2014/main" id="{73914B80-F20E-4807-9612-2E36C44A82A7}"/>
              </a:ext>
            </a:extLst>
          </p:cNvPr>
          <p:cNvSpPr>
            <a:spLocks noGrp="1"/>
          </p:cNvSpPr>
          <p:nvPr>
            <p:ph type="sldNum" sz="quarter" idx="12"/>
          </p:nvPr>
        </p:nvSpPr>
        <p:spPr/>
        <p:txBody>
          <a:bodyPr/>
          <a:lstStyle/>
          <a:p>
            <a:fld id="{7D9BB5D0-35E4-459D-AEF3-FE4D7C45CC19}" type="slidenum">
              <a:rPr lang="zh-CN" altLang="en-US" smtClean="0"/>
              <a:t>11</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6D7FC4-4506-45DC-A834-D829B67CBF4D}"/>
              </a:ext>
            </a:extLst>
          </p:cNvPr>
          <p:cNvSpPr>
            <a:spLocks noGrp="1"/>
          </p:cNvSpPr>
          <p:nvPr>
            <p:ph type="sldNum" sz="quarter" idx="12"/>
          </p:nvPr>
        </p:nvSpPr>
        <p:spPr/>
        <p:txBody>
          <a:bodyPr/>
          <a:lstStyle/>
          <a:p>
            <a:fld id="{7D9BB5D0-35E4-459D-AEF3-FE4D7C45CC19}" type="slidenum">
              <a:rPr lang="zh-CN" altLang="en-US" smtClean="0"/>
              <a:t>12</a:t>
            </a:fld>
            <a:endParaRPr lang="zh-CN" altLang="en-US"/>
          </a:p>
        </p:txBody>
      </p:sp>
      <p:sp>
        <p:nvSpPr>
          <p:cNvPr id="3" name="文本框 2">
            <a:extLst>
              <a:ext uri="{FF2B5EF4-FFF2-40B4-BE49-F238E27FC236}">
                <a16:creationId xmlns:a16="http://schemas.microsoft.com/office/drawing/2014/main" id="{BFFA182B-BC37-4320-8AD9-8219C2F399E0}"/>
              </a:ext>
            </a:extLst>
          </p:cNvPr>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3-1</a:t>
            </a:r>
          </a:p>
        </p:txBody>
      </p:sp>
      <p:sp>
        <p:nvSpPr>
          <p:cNvPr id="4" name="文本框 3">
            <a:extLst>
              <a:ext uri="{FF2B5EF4-FFF2-40B4-BE49-F238E27FC236}">
                <a16:creationId xmlns:a16="http://schemas.microsoft.com/office/drawing/2014/main" id="{AE4B8CDD-0AAF-4DBF-BBA1-6534590D28C3}"/>
              </a:ext>
            </a:extLst>
          </p:cNvPr>
          <p:cNvSpPr txBox="1"/>
          <p:nvPr/>
        </p:nvSpPr>
        <p:spPr>
          <a:xfrm>
            <a:off x="807720" y="331142"/>
            <a:ext cx="3917843"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中药推荐模型的基本框架</a:t>
            </a:r>
          </a:p>
        </p:txBody>
      </p:sp>
      <p:pic>
        <p:nvPicPr>
          <p:cNvPr id="5" name="图片 4" descr="基于图神经网络的中药推荐架构">
            <a:extLst>
              <a:ext uri="{FF2B5EF4-FFF2-40B4-BE49-F238E27FC236}">
                <a16:creationId xmlns:a16="http://schemas.microsoft.com/office/drawing/2014/main" id="{C8463953-0D5E-42F1-A7FA-E4763EDB17BF}"/>
              </a:ext>
            </a:extLst>
          </p:cNvPr>
          <p:cNvPicPr/>
          <p:nvPr/>
        </p:nvPicPr>
        <p:blipFill>
          <a:blip r:embed="rId2"/>
          <a:stretch>
            <a:fillRect/>
          </a:stretch>
        </p:blipFill>
        <p:spPr>
          <a:xfrm>
            <a:off x="313700" y="792807"/>
            <a:ext cx="6535401" cy="5984921"/>
          </a:xfrm>
          <a:prstGeom prst="rect">
            <a:avLst/>
          </a:prstGeom>
        </p:spPr>
      </p:pic>
      <p:sp>
        <p:nvSpPr>
          <p:cNvPr id="7" name="文本框 6">
            <a:extLst>
              <a:ext uri="{FF2B5EF4-FFF2-40B4-BE49-F238E27FC236}">
                <a16:creationId xmlns:a16="http://schemas.microsoft.com/office/drawing/2014/main" id="{39683D72-3D25-4B02-BFC4-6FA5A2CDC2E0}"/>
              </a:ext>
            </a:extLst>
          </p:cNvPr>
          <p:cNvSpPr txBox="1"/>
          <p:nvPr/>
        </p:nvSpPr>
        <p:spPr>
          <a:xfrm>
            <a:off x="7493980" y="1419486"/>
            <a:ext cx="3558132"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参数化症状和中药</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获取症状和中药的有效嵌入</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4A98435A-5E72-42F1-B996-5C4892C0EA56}"/>
              </a:ext>
            </a:extLst>
          </p:cNvPr>
          <p:cNvSpPr txBox="1"/>
          <p:nvPr/>
        </p:nvSpPr>
        <p:spPr>
          <a:xfrm>
            <a:off x="7726856" y="4267568"/>
            <a:ext cx="3413468"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重构症状</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中药的治疗关系矩阵</a:t>
            </a:r>
            <a:endParaRPr lang="zh-CN" altLang="en-US" dirty="0"/>
          </a:p>
        </p:txBody>
      </p:sp>
      <p:cxnSp>
        <p:nvCxnSpPr>
          <p:cNvPr id="11" name="直接箭头连接符 10">
            <a:extLst>
              <a:ext uri="{FF2B5EF4-FFF2-40B4-BE49-F238E27FC236}">
                <a16:creationId xmlns:a16="http://schemas.microsoft.com/office/drawing/2014/main" id="{8DB31214-B312-41B5-B495-C8F132D0D591}"/>
              </a:ext>
            </a:extLst>
          </p:cNvPr>
          <p:cNvCxnSpPr>
            <a:cxnSpLocks/>
          </p:cNvCxnSpPr>
          <p:nvPr/>
        </p:nvCxnSpPr>
        <p:spPr>
          <a:xfrm>
            <a:off x="9259958" y="2263285"/>
            <a:ext cx="0" cy="15219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88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1" y="133467"/>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3-2</a:t>
            </a:r>
          </a:p>
        </p:txBody>
      </p:sp>
      <p:sp>
        <p:nvSpPr>
          <p:cNvPr id="5" name="文本框 4"/>
          <p:cNvSpPr txBox="1"/>
          <p:nvPr/>
        </p:nvSpPr>
        <p:spPr>
          <a:xfrm>
            <a:off x="807719" y="133467"/>
            <a:ext cx="5648921" cy="830997"/>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结合综合征归纳过程的</a:t>
            </a:r>
            <a:r>
              <a:rPr lang="en-US" altLang="zh-CN" sz="2400" b="1" dirty="0">
                <a:solidFill>
                  <a:schemeClr val="bg1"/>
                </a:solidFill>
                <a:latin typeface="微软雅黑" panose="020B0503020204020204" charset="-122"/>
                <a:ea typeface="微软雅黑" panose="020B0503020204020204" charset="-122"/>
              </a:rPr>
              <a:t>SMGCN</a:t>
            </a:r>
            <a:r>
              <a:rPr lang="zh-CN" altLang="en-US" sz="2400" b="1" dirty="0">
                <a:solidFill>
                  <a:schemeClr val="bg1"/>
                </a:solidFill>
                <a:latin typeface="微软雅黑" panose="020B0503020204020204" charset="-122"/>
                <a:ea typeface="微软雅黑" panose="020B0503020204020204" charset="-122"/>
              </a:rPr>
              <a:t>模型</a:t>
            </a:r>
            <a:r>
              <a:rPr lang="en-US" altLang="zh-CN" sz="2400" b="1" dirty="0">
                <a:solidFill>
                  <a:schemeClr val="bg1"/>
                </a:solidFill>
                <a:latin typeface="微软雅黑" panose="020B0503020204020204" charset="-122"/>
                <a:ea typeface="微软雅黑" panose="020B0503020204020204" charset="-122"/>
              </a:rPr>
              <a:t>-</a:t>
            </a:r>
          </a:p>
          <a:p>
            <a:pPr algn="ctr"/>
            <a:r>
              <a:rPr lang="zh-CN" altLang="en-US" sz="2400" b="1" dirty="0">
                <a:solidFill>
                  <a:schemeClr val="bg1"/>
                </a:solidFill>
                <a:latin typeface="微软雅黑" panose="020B0503020204020204" charset="-122"/>
                <a:ea typeface="微软雅黑" panose="020B0503020204020204" charset="-122"/>
              </a:rPr>
              <a:t>整体架构</a:t>
            </a:r>
            <a:r>
              <a:rPr lang="en-US" altLang="zh-CN" sz="2400" b="1" dirty="0">
                <a:solidFill>
                  <a:schemeClr val="bg1"/>
                </a:solidFill>
                <a:latin typeface="微软雅黑" panose="020B0503020204020204" charset="-122"/>
                <a:ea typeface="微软雅黑" panose="020B0503020204020204" charset="-122"/>
              </a:rPr>
              <a:t>(1/3)</a:t>
            </a: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13</a:t>
            </a:fld>
            <a:endParaRPr lang="zh-CN" altLang="en-US"/>
          </a:p>
        </p:txBody>
      </p:sp>
      <p:pic>
        <p:nvPicPr>
          <p:cNvPr id="19" name="图片 18">
            <a:extLst>
              <a:ext uri="{FF2B5EF4-FFF2-40B4-BE49-F238E27FC236}">
                <a16:creationId xmlns:a16="http://schemas.microsoft.com/office/drawing/2014/main" id="{5B9EF7EB-E7AE-4ADF-B69C-126B6DB9446B}"/>
              </a:ext>
            </a:extLst>
          </p:cNvPr>
          <p:cNvPicPr/>
          <p:nvPr/>
        </p:nvPicPr>
        <p:blipFill>
          <a:blip r:embed="rId3"/>
          <a:stretch>
            <a:fillRect/>
          </a:stretch>
        </p:blipFill>
        <p:spPr>
          <a:xfrm>
            <a:off x="23459" y="992834"/>
            <a:ext cx="8029801" cy="5805835"/>
          </a:xfrm>
          <a:prstGeom prst="rect">
            <a:avLst/>
          </a:prstGeom>
          <a:noFill/>
          <a:ln>
            <a:noFill/>
          </a:ln>
        </p:spPr>
      </p:pic>
      <p:sp>
        <p:nvSpPr>
          <p:cNvPr id="2" name="文本框 1">
            <a:extLst>
              <a:ext uri="{FF2B5EF4-FFF2-40B4-BE49-F238E27FC236}">
                <a16:creationId xmlns:a16="http://schemas.microsoft.com/office/drawing/2014/main" id="{BBABF4F1-9F4E-4DA0-B319-C0CF532788B3}"/>
              </a:ext>
            </a:extLst>
          </p:cNvPr>
          <p:cNvSpPr txBox="1"/>
          <p:nvPr/>
        </p:nvSpPr>
        <p:spPr>
          <a:xfrm>
            <a:off x="8429175" y="992834"/>
            <a:ext cx="1487733" cy="646331"/>
          </a:xfrm>
          <a:prstGeom prst="rect">
            <a:avLst/>
          </a:prstGeom>
          <a:noFill/>
        </p:spPr>
        <p:txBody>
          <a:bodyPr wrap="square" rtlCol="0">
            <a:spAutoFit/>
          </a:bodyPr>
          <a:lstStyle/>
          <a:p>
            <a:r>
              <a:rPr lang="zh-CN" altLang="en-US" dirty="0"/>
              <a:t>随机初始化的草药嵌入</a:t>
            </a:r>
          </a:p>
        </p:txBody>
      </p:sp>
      <p:sp>
        <p:nvSpPr>
          <p:cNvPr id="8" name="文本框 7">
            <a:extLst>
              <a:ext uri="{FF2B5EF4-FFF2-40B4-BE49-F238E27FC236}">
                <a16:creationId xmlns:a16="http://schemas.microsoft.com/office/drawing/2014/main" id="{B48DA511-3D5C-4F87-996A-264D85127C9D}"/>
              </a:ext>
            </a:extLst>
          </p:cNvPr>
          <p:cNvSpPr txBox="1"/>
          <p:nvPr/>
        </p:nvSpPr>
        <p:spPr>
          <a:xfrm>
            <a:off x="10229082" y="2743014"/>
            <a:ext cx="1331929" cy="646331"/>
          </a:xfrm>
          <a:prstGeom prst="rect">
            <a:avLst/>
          </a:prstGeom>
          <a:noFill/>
        </p:spPr>
        <p:txBody>
          <a:bodyPr wrap="square" rtlCol="0">
            <a:spAutoFit/>
          </a:bodyPr>
          <a:lstStyle/>
          <a:p>
            <a:r>
              <a:rPr lang="zh-CN" altLang="en-US" dirty="0"/>
              <a:t>面向症状的</a:t>
            </a:r>
            <a:r>
              <a:rPr lang="en-US" altLang="zh-CN" dirty="0" err="1"/>
              <a:t>Bipar</a:t>
            </a:r>
            <a:r>
              <a:rPr lang="en-US" altLang="zh-CN" dirty="0"/>
              <a:t>-GCN</a:t>
            </a:r>
            <a:endParaRPr lang="zh-CN" altLang="en-US" dirty="0"/>
          </a:p>
        </p:txBody>
      </p:sp>
      <p:sp>
        <p:nvSpPr>
          <p:cNvPr id="20" name="文本框 19">
            <a:extLst>
              <a:ext uri="{FF2B5EF4-FFF2-40B4-BE49-F238E27FC236}">
                <a16:creationId xmlns:a16="http://schemas.microsoft.com/office/drawing/2014/main" id="{FD613059-DA4C-4021-9A67-B40E86A5155D}"/>
              </a:ext>
            </a:extLst>
          </p:cNvPr>
          <p:cNvSpPr txBox="1"/>
          <p:nvPr/>
        </p:nvSpPr>
        <p:spPr>
          <a:xfrm>
            <a:off x="10259805" y="1006608"/>
            <a:ext cx="1487733" cy="646331"/>
          </a:xfrm>
          <a:prstGeom prst="rect">
            <a:avLst/>
          </a:prstGeom>
          <a:noFill/>
        </p:spPr>
        <p:txBody>
          <a:bodyPr wrap="square" rtlCol="0">
            <a:spAutoFit/>
          </a:bodyPr>
          <a:lstStyle/>
          <a:p>
            <a:r>
              <a:rPr lang="zh-CN" altLang="en-US" dirty="0"/>
              <a:t>随机初始化的症状嵌入</a:t>
            </a:r>
          </a:p>
        </p:txBody>
      </p:sp>
      <p:sp>
        <p:nvSpPr>
          <p:cNvPr id="21" name="文本框 20">
            <a:extLst>
              <a:ext uri="{FF2B5EF4-FFF2-40B4-BE49-F238E27FC236}">
                <a16:creationId xmlns:a16="http://schemas.microsoft.com/office/drawing/2014/main" id="{40D8DB6E-981A-4C2D-A4FE-FCD9505AAFDA}"/>
              </a:ext>
            </a:extLst>
          </p:cNvPr>
          <p:cNvSpPr txBox="1"/>
          <p:nvPr/>
        </p:nvSpPr>
        <p:spPr>
          <a:xfrm>
            <a:off x="8077317" y="2694339"/>
            <a:ext cx="1331929" cy="646331"/>
          </a:xfrm>
          <a:prstGeom prst="rect">
            <a:avLst/>
          </a:prstGeom>
          <a:noFill/>
        </p:spPr>
        <p:txBody>
          <a:bodyPr wrap="square" rtlCol="0">
            <a:spAutoFit/>
          </a:bodyPr>
          <a:lstStyle/>
          <a:p>
            <a:r>
              <a:rPr lang="zh-CN" altLang="en-US" dirty="0"/>
              <a:t>面向草药的</a:t>
            </a:r>
            <a:r>
              <a:rPr lang="en-US" altLang="zh-CN" dirty="0" err="1"/>
              <a:t>Bipar</a:t>
            </a:r>
            <a:r>
              <a:rPr lang="en-US" altLang="zh-CN" dirty="0"/>
              <a:t>-GCN</a:t>
            </a:r>
            <a:endParaRPr lang="zh-CN" altLang="en-US" dirty="0"/>
          </a:p>
        </p:txBody>
      </p:sp>
      <p:sp>
        <p:nvSpPr>
          <p:cNvPr id="22" name="文本框 21">
            <a:extLst>
              <a:ext uri="{FF2B5EF4-FFF2-40B4-BE49-F238E27FC236}">
                <a16:creationId xmlns:a16="http://schemas.microsoft.com/office/drawing/2014/main" id="{7FA871E6-A50E-4115-A1FF-474C503B94EA}"/>
              </a:ext>
            </a:extLst>
          </p:cNvPr>
          <p:cNvSpPr txBox="1"/>
          <p:nvPr/>
        </p:nvSpPr>
        <p:spPr>
          <a:xfrm>
            <a:off x="9339954" y="2832838"/>
            <a:ext cx="850559" cy="369332"/>
          </a:xfrm>
          <a:prstGeom prst="rect">
            <a:avLst/>
          </a:prstGeom>
          <a:noFill/>
        </p:spPr>
        <p:txBody>
          <a:bodyPr wrap="square" rtlCol="0">
            <a:spAutoFit/>
          </a:bodyPr>
          <a:lstStyle/>
          <a:p>
            <a:r>
              <a:rPr lang="en-US" altLang="zh-CN" dirty="0"/>
              <a:t>+ SGE</a:t>
            </a:r>
            <a:endParaRPr lang="zh-CN" altLang="en-US" dirty="0"/>
          </a:p>
        </p:txBody>
      </p:sp>
      <p:sp>
        <p:nvSpPr>
          <p:cNvPr id="23" name="文本框 22">
            <a:extLst>
              <a:ext uri="{FF2B5EF4-FFF2-40B4-BE49-F238E27FC236}">
                <a16:creationId xmlns:a16="http://schemas.microsoft.com/office/drawing/2014/main" id="{F4157925-164B-429F-A63B-E7F6E35EE553}"/>
              </a:ext>
            </a:extLst>
          </p:cNvPr>
          <p:cNvSpPr txBox="1"/>
          <p:nvPr/>
        </p:nvSpPr>
        <p:spPr>
          <a:xfrm>
            <a:off x="11453150" y="2832838"/>
            <a:ext cx="715391" cy="369332"/>
          </a:xfrm>
          <a:prstGeom prst="rect">
            <a:avLst/>
          </a:prstGeom>
          <a:noFill/>
        </p:spPr>
        <p:txBody>
          <a:bodyPr wrap="square" rtlCol="0">
            <a:spAutoFit/>
          </a:bodyPr>
          <a:lstStyle/>
          <a:p>
            <a:r>
              <a:rPr lang="en-US" altLang="zh-CN" dirty="0"/>
              <a:t>+ SGE</a:t>
            </a:r>
            <a:endParaRPr lang="zh-CN" altLang="en-US" dirty="0"/>
          </a:p>
        </p:txBody>
      </p:sp>
      <p:cxnSp>
        <p:nvCxnSpPr>
          <p:cNvPr id="25" name="直接箭头连接符 24">
            <a:extLst>
              <a:ext uri="{FF2B5EF4-FFF2-40B4-BE49-F238E27FC236}">
                <a16:creationId xmlns:a16="http://schemas.microsoft.com/office/drawing/2014/main" id="{D1BB9208-A546-47BE-9184-83869C4A3388}"/>
              </a:ext>
            </a:extLst>
          </p:cNvPr>
          <p:cNvCxnSpPr>
            <a:stCxn id="2" idx="2"/>
          </p:cNvCxnSpPr>
          <p:nvPr/>
        </p:nvCxnSpPr>
        <p:spPr>
          <a:xfrm>
            <a:off x="9173042" y="1639165"/>
            <a:ext cx="2574496" cy="9295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F1083E2-9107-4826-B824-3CC2C7540DD0}"/>
              </a:ext>
            </a:extLst>
          </p:cNvPr>
          <p:cNvCxnSpPr>
            <a:cxnSpLocks/>
          </p:cNvCxnSpPr>
          <p:nvPr/>
        </p:nvCxnSpPr>
        <p:spPr>
          <a:xfrm>
            <a:off x="9152267" y="1647268"/>
            <a:ext cx="1659865" cy="10551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1B994CB-BA7B-4983-B70D-197DB6E2E6CA}"/>
              </a:ext>
            </a:extLst>
          </p:cNvPr>
          <p:cNvCxnSpPr>
            <a:stCxn id="20" idx="2"/>
          </p:cNvCxnSpPr>
          <p:nvPr/>
        </p:nvCxnSpPr>
        <p:spPr>
          <a:xfrm flipH="1">
            <a:off x="8743281" y="1652939"/>
            <a:ext cx="2260391" cy="91575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5FB2ADE-2806-4A12-A904-BE1EE815B61F}"/>
              </a:ext>
            </a:extLst>
          </p:cNvPr>
          <p:cNvCxnSpPr>
            <a:stCxn id="20" idx="2"/>
          </p:cNvCxnSpPr>
          <p:nvPr/>
        </p:nvCxnSpPr>
        <p:spPr>
          <a:xfrm flipH="1">
            <a:off x="9765234" y="1652939"/>
            <a:ext cx="1238438" cy="109026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7F8D6F3-3434-48F0-98CF-56799925CE3D}"/>
              </a:ext>
            </a:extLst>
          </p:cNvPr>
          <p:cNvSpPr txBox="1"/>
          <p:nvPr/>
        </p:nvSpPr>
        <p:spPr>
          <a:xfrm>
            <a:off x="8836288" y="4088110"/>
            <a:ext cx="673505" cy="923330"/>
          </a:xfrm>
          <a:prstGeom prst="rect">
            <a:avLst/>
          </a:prstGeom>
          <a:noFill/>
        </p:spPr>
        <p:txBody>
          <a:bodyPr wrap="square" rtlCol="0">
            <a:spAutoFit/>
          </a:bodyPr>
          <a:lstStyle/>
          <a:p>
            <a:r>
              <a:rPr lang="zh-CN" altLang="en-US" dirty="0"/>
              <a:t>草药</a:t>
            </a:r>
            <a:endParaRPr lang="en-US" altLang="zh-CN" dirty="0"/>
          </a:p>
          <a:p>
            <a:r>
              <a:rPr lang="zh-CN" altLang="en-US" dirty="0"/>
              <a:t>合并</a:t>
            </a:r>
            <a:endParaRPr lang="en-US" altLang="zh-CN" dirty="0"/>
          </a:p>
          <a:p>
            <a:r>
              <a:rPr lang="zh-CN" altLang="en-US" dirty="0"/>
              <a:t>嵌入</a:t>
            </a:r>
          </a:p>
        </p:txBody>
      </p:sp>
      <p:sp>
        <p:nvSpPr>
          <p:cNvPr id="33" name="文本框 32">
            <a:extLst>
              <a:ext uri="{FF2B5EF4-FFF2-40B4-BE49-F238E27FC236}">
                <a16:creationId xmlns:a16="http://schemas.microsoft.com/office/drawing/2014/main" id="{706FF63E-C692-4300-97EE-A79A66CDEF18}"/>
              </a:ext>
            </a:extLst>
          </p:cNvPr>
          <p:cNvSpPr txBox="1"/>
          <p:nvPr/>
        </p:nvSpPr>
        <p:spPr>
          <a:xfrm>
            <a:off x="10779645" y="4047352"/>
            <a:ext cx="673505" cy="923330"/>
          </a:xfrm>
          <a:prstGeom prst="rect">
            <a:avLst/>
          </a:prstGeom>
          <a:noFill/>
        </p:spPr>
        <p:txBody>
          <a:bodyPr wrap="square" rtlCol="0">
            <a:spAutoFit/>
          </a:bodyPr>
          <a:lstStyle/>
          <a:p>
            <a:r>
              <a:rPr lang="zh-CN" altLang="en-US" dirty="0"/>
              <a:t>症状</a:t>
            </a:r>
            <a:endParaRPr lang="en-US" altLang="zh-CN" dirty="0"/>
          </a:p>
          <a:p>
            <a:r>
              <a:rPr lang="zh-CN" altLang="en-US" dirty="0"/>
              <a:t>合并</a:t>
            </a:r>
            <a:endParaRPr lang="en-US" altLang="zh-CN" dirty="0"/>
          </a:p>
          <a:p>
            <a:r>
              <a:rPr lang="zh-CN" altLang="en-US" dirty="0"/>
              <a:t>嵌入</a:t>
            </a:r>
          </a:p>
        </p:txBody>
      </p:sp>
      <p:cxnSp>
        <p:nvCxnSpPr>
          <p:cNvPr id="35" name="直接箭头连接符 34">
            <a:extLst>
              <a:ext uri="{FF2B5EF4-FFF2-40B4-BE49-F238E27FC236}">
                <a16:creationId xmlns:a16="http://schemas.microsoft.com/office/drawing/2014/main" id="{199DAE39-B042-41C0-B761-C89F6AFB5622}"/>
              </a:ext>
            </a:extLst>
          </p:cNvPr>
          <p:cNvCxnSpPr>
            <a:cxnSpLocks/>
          </p:cNvCxnSpPr>
          <p:nvPr/>
        </p:nvCxnSpPr>
        <p:spPr>
          <a:xfrm>
            <a:off x="9173040" y="3385386"/>
            <a:ext cx="0" cy="6619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0B15E0F-5B21-4B85-88D6-641F264D0F94}"/>
              </a:ext>
            </a:extLst>
          </p:cNvPr>
          <p:cNvCxnSpPr>
            <a:cxnSpLocks/>
          </p:cNvCxnSpPr>
          <p:nvPr/>
        </p:nvCxnSpPr>
        <p:spPr>
          <a:xfrm>
            <a:off x="11056562" y="3385386"/>
            <a:ext cx="0" cy="5653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EF1DB61E-E98A-4FB5-B6A2-DFA629E092FB}"/>
              </a:ext>
            </a:extLst>
          </p:cNvPr>
          <p:cNvSpPr txBox="1"/>
          <p:nvPr/>
        </p:nvSpPr>
        <p:spPr>
          <a:xfrm>
            <a:off x="10617394" y="5744071"/>
            <a:ext cx="1472812" cy="369332"/>
          </a:xfrm>
          <a:prstGeom prst="rect">
            <a:avLst/>
          </a:prstGeom>
          <a:noFill/>
        </p:spPr>
        <p:txBody>
          <a:bodyPr wrap="square" rtlCol="0">
            <a:spAutoFit/>
          </a:bodyPr>
          <a:lstStyle/>
          <a:p>
            <a:r>
              <a:rPr lang="zh-CN" altLang="en-US" b="1" dirty="0"/>
              <a:t>综合症嵌入</a:t>
            </a:r>
          </a:p>
        </p:txBody>
      </p:sp>
      <p:cxnSp>
        <p:nvCxnSpPr>
          <p:cNvPr id="45" name="直接箭头连接符 44">
            <a:extLst>
              <a:ext uri="{FF2B5EF4-FFF2-40B4-BE49-F238E27FC236}">
                <a16:creationId xmlns:a16="http://schemas.microsoft.com/office/drawing/2014/main" id="{554EE81A-6822-4D64-8B80-214001B477A1}"/>
              </a:ext>
            </a:extLst>
          </p:cNvPr>
          <p:cNvCxnSpPr/>
          <p:nvPr/>
        </p:nvCxnSpPr>
        <p:spPr>
          <a:xfrm flipH="1">
            <a:off x="11561011" y="5011440"/>
            <a:ext cx="249834" cy="6773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B575894-AC27-4B11-8E9E-CE9E4702FAA8}"/>
              </a:ext>
            </a:extLst>
          </p:cNvPr>
          <p:cNvCxnSpPr/>
          <p:nvPr/>
        </p:nvCxnSpPr>
        <p:spPr>
          <a:xfrm>
            <a:off x="11056562" y="5074571"/>
            <a:ext cx="297238" cy="6142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3-2</a:t>
            </a:r>
          </a:p>
        </p:txBody>
      </p:sp>
      <p:sp>
        <p:nvSpPr>
          <p:cNvPr id="5" name="文本框 4"/>
          <p:cNvSpPr txBox="1"/>
          <p:nvPr/>
        </p:nvSpPr>
        <p:spPr>
          <a:xfrm>
            <a:off x="807720" y="313283"/>
            <a:ext cx="5956835" cy="830997"/>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结合综合征归纳过程的</a:t>
            </a:r>
            <a:r>
              <a:rPr lang="en-US" altLang="zh-CN" sz="2400" b="1" dirty="0">
                <a:solidFill>
                  <a:schemeClr val="bg1"/>
                </a:solidFill>
                <a:latin typeface="微软雅黑" panose="020B0503020204020204" charset="-122"/>
                <a:ea typeface="微软雅黑" panose="020B0503020204020204" charset="-122"/>
              </a:rPr>
              <a:t>SMGCN</a:t>
            </a:r>
            <a:r>
              <a:rPr lang="zh-CN" altLang="en-US" sz="2400" b="1" dirty="0">
                <a:solidFill>
                  <a:schemeClr val="bg1"/>
                </a:solidFill>
                <a:latin typeface="微软雅黑" panose="020B0503020204020204" charset="-122"/>
                <a:ea typeface="微软雅黑" panose="020B0503020204020204" charset="-122"/>
              </a:rPr>
              <a:t>模型</a:t>
            </a:r>
            <a:r>
              <a:rPr lang="en-US" altLang="zh-CN" sz="2400" b="1" dirty="0">
                <a:solidFill>
                  <a:schemeClr val="bg1"/>
                </a:solidFill>
                <a:latin typeface="微软雅黑" panose="020B0503020204020204" charset="-122"/>
                <a:ea typeface="微软雅黑" panose="020B0503020204020204" charset="-122"/>
              </a:rPr>
              <a:t>-</a:t>
            </a:r>
            <a:r>
              <a:rPr lang="en-US" altLang="zh-CN" sz="2400" b="1" dirty="0" err="1">
                <a:solidFill>
                  <a:schemeClr val="bg1"/>
                </a:solidFill>
                <a:latin typeface="微软雅黑" panose="020B0503020204020204" charset="-122"/>
                <a:ea typeface="微软雅黑" panose="020B0503020204020204" charset="-122"/>
              </a:rPr>
              <a:t>BiparGCN</a:t>
            </a:r>
            <a:r>
              <a:rPr lang="en-US" altLang="zh-CN" sz="2400" b="1" dirty="0">
                <a:solidFill>
                  <a:schemeClr val="bg1"/>
                </a:solidFill>
                <a:latin typeface="微软雅黑" panose="020B0503020204020204" charset="-122"/>
                <a:ea typeface="微软雅黑" panose="020B0503020204020204" charset="-122"/>
              </a:rPr>
              <a:t>(2/3)</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14</a:t>
            </a:fld>
            <a:endParaRPr lang="zh-CN" altLang="en-US"/>
          </a:p>
        </p:txBody>
      </p:sp>
      <p:pic>
        <p:nvPicPr>
          <p:cNvPr id="6" name="图片 5" descr="未命名文件 (10)">
            <a:extLst>
              <a:ext uri="{FF2B5EF4-FFF2-40B4-BE49-F238E27FC236}">
                <a16:creationId xmlns:a16="http://schemas.microsoft.com/office/drawing/2014/main" id="{662CA06D-1483-4604-9A10-ED2B9026044D}"/>
              </a:ext>
            </a:extLst>
          </p:cNvPr>
          <p:cNvPicPr/>
          <p:nvPr/>
        </p:nvPicPr>
        <p:blipFill rotWithShape="1">
          <a:blip r:embed="rId3"/>
          <a:srcRect l="11246" r="1359" b="967"/>
          <a:stretch/>
        </p:blipFill>
        <p:spPr>
          <a:xfrm>
            <a:off x="163158" y="1020385"/>
            <a:ext cx="5957607" cy="5332274"/>
          </a:xfrm>
          <a:prstGeom prst="rect">
            <a:avLst/>
          </a:prstGeom>
        </p:spPr>
      </p:pic>
      <p:sp>
        <p:nvSpPr>
          <p:cNvPr id="2" name="文本框 1">
            <a:extLst>
              <a:ext uri="{FF2B5EF4-FFF2-40B4-BE49-F238E27FC236}">
                <a16:creationId xmlns:a16="http://schemas.microsoft.com/office/drawing/2014/main" id="{489B2E1E-6D2B-4E83-B236-2B80B4785EDC}"/>
              </a:ext>
            </a:extLst>
          </p:cNvPr>
          <p:cNvSpPr txBox="1"/>
          <p:nvPr/>
        </p:nvSpPr>
        <p:spPr>
          <a:xfrm>
            <a:off x="329534" y="6275556"/>
            <a:ext cx="5451500" cy="369332"/>
          </a:xfrm>
          <a:prstGeom prst="rect">
            <a:avLst/>
          </a:prstGeom>
          <a:noFill/>
        </p:spPr>
        <p:txBody>
          <a:bodyPr wrap="square" rtlCol="0">
            <a:spAutoFit/>
          </a:bodyPr>
          <a:lstStyle/>
          <a:p>
            <a:r>
              <a:rPr lang="en-US" altLang="zh-CN" sz="1800" kern="100" dirty="0" err="1">
                <a:effectLst/>
                <a:latin typeface="Times New Roman" panose="02020603050405020304" pitchFamily="18" charset="0"/>
                <a:ea typeface="黑体" panose="02010609060101010101" pitchFamily="49" charset="-122"/>
                <a:cs typeface="Times New Roman" panose="02020603050405020304" pitchFamily="18" charset="0"/>
              </a:rPr>
              <a:t>Bipar</a:t>
            </a:r>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-GCN</a:t>
            </a:r>
            <a:r>
              <a:rPr lang="zh-CN" altLang="en-US" sz="1800" kern="100" dirty="0">
                <a:effectLst/>
                <a:latin typeface="Times New Roman" panose="02020603050405020304" pitchFamily="18" charset="0"/>
                <a:ea typeface="黑体" panose="02010609060101010101" pitchFamily="49" charset="-122"/>
                <a:cs typeface="Times New Roman" panose="02020603050405020304" pitchFamily="18" charset="0"/>
              </a:rPr>
              <a:t>能很好地利用</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高阶连通性</a:t>
            </a:r>
            <a:r>
              <a:rPr lang="zh-CN" altLang="en-US" sz="1800" kern="100" dirty="0">
                <a:effectLst/>
                <a:latin typeface="Times New Roman" panose="02020603050405020304" pitchFamily="18" charset="0"/>
                <a:ea typeface="黑体" panose="02010609060101010101" pitchFamily="49" charset="-122"/>
                <a:cs typeface="Times New Roman" panose="02020603050405020304" pitchFamily="18" charset="0"/>
              </a:rPr>
              <a:t>捕获</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协同信号</a:t>
            </a:r>
            <a:endParaRPr lang="zh-CN" altLang="en-US" dirty="0"/>
          </a:p>
        </p:txBody>
      </p:sp>
      <p:sp>
        <p:nvSpPr>
          <p:cNvPr id="9" name="文本框 8">
            <a:extLst>
              <a:ext uri="{FF2B5EF4-FFF2-40B4-BE49-F238E27FC236}">
                <a16:creationId xmlns:a16="http://schemas.microsoft.com/office/drawing/2014/main" id="{36F8CF88-3AC2-444A-ABFB-488F17E7F652}"/>
              </a:ext>
            </a:extLst>
          </p:cNvPr>
          <p:cNvSpPr txBox="1"/>
          <p:nvPr/>
        </p:nvSpPr>
        <p:spPr>
          <a:xfrm>
            <a:off x="5249658" y="2667234"/>
            <a:ext cx="6104142" cy="369332"/>
          </a:xfrm>
          <a:prstGeom prst="rect">
            <a:avLst/>
          </a:prstGeom>
          <a:noFill/>
        </p:spPr>
        <p:txBody>
          <a:bodyPr wrap="square">
            <a:spAutoFit/>
          </a:bodyPr>
          <a:lstStyle/>
          <a:p>
            <a:endParaRPr lang="zh-CN" altLang="en-US" dirty="0"/>
          </a:p>
        </p:txBody>
      </p:sp>
      <p:pic>
        <p:nvPicPr>
          <p:cNvPr id="10" name="图片 9">
            <a:extLst>
              <a:ext uri="{FF2B5EF4-FFF2-40B4-BE49-F238E27FC236}">
                <a16:creationId xmlns:a16="http://schemas.microsoft.com/office/drawing/2014/main" id="{8AD789D3-177A-4581-AB2A-F22BC6BA28D0}"/>
              </a:ext>
            </a:extLst>
          </p:cNvPr>
          <p:cNvPicPr>
            <a:picLocks noChangeAspect="1"/>
          </p:cNvPicPr>
          <p:nvPr/>
        </p:nvPicPr>
        <p:blipFill>
          <a:blip r:embed="rId4"/>
          <a:stretch>
            <a:fillRect/>
          </a:stretch>
        </p:blipFill>
        <p:spPr>
          <a:xfrm>
            <a:off x="6822465" y="840927"/>
            <a:ext cx="2469915" cy="680565"/>
          </a:xfrm>
          <a:prstGeom prst="rect">
            <a:avLst/>
          </a:prstGeom>
        </p:spPr>
      </p:pic>
      <p:pic>
        <p:nvPicPr>
          <p:cNvPr id="12" name="图片 11">
            <a:extLst>
              <a:ext uri="{FF2B5EF4-FFF2-40B4-BE49-F238E27FC236}">
                <a16:creationId xmlns:a16="http://schemas.microsoft.com/office/drawing/2014/main" id="{4CB8314C-D701-4D90-8CCA-B03DC0A3435B}"/>
              </a:ext>
            </a:extLst>
          </p:cNvPr>
          <p:cNvPicPr>
            <a:picLocks noChangeAspect="1"/>
          </p:cNvPicPr>
          <p:nvPr/>
        </p:nvPicPr>
        <p:blipFill>
          <a:blip r:embed="rId5"/>
          <a:stretch>
            <a:fillRect/>
          </a:stretch>
        </p:blipFill>
        <p:spPr>
          <a:xfrm>
            <a:off x="6790351" y="1651285"/>
            <a:ext cx="3022755" cy="742988"/>
          </a:xfrm>
          <a:prstGeom prst="rect">
            <a:avLst/>
          </a:prstGeom>
        </p:spPr>
      </p:pic>
      <p:pic>
        <p:nvPicPr>
          <p:cNvPr id="14" name="图片 13">
            <a:extLst>
              <a:ext uri="{FF2B5EF4-FFF2-40B4-BE49-F238E27FC236}">
                <a16:creationId xmlns:a16="http://schemas.microsoft.com/office/drawing/2014/main" id="{1CAC465F-AF6F-4782-8098-F0E31EDB1B6A}"/>
              </a:ext>
            </a:extLst>
          </p:cNvPr>
          <p:cNvPicPr>
            <a:picLocks noChangeAspect="1"/>
          </p:cNvPicPr>
          <p:nvPr/>
        </p:nvPicPr>
        <p:blipFill>
          <a:blip r:embed="rId6"/>
          <a:stretch>
            <a:fillRect/>
          </a:stretch>
        </p:blipFill>
        <p:spPr>
          <a:xfrm>
            <a:off x="6790351" y="2501757"/>
            <a:ext cx="3206915" cy="692186"/>
          </a:xfrm>
          <a:prstGeom prst="rect">
            <a:avLst/>
          </a:prstGeom>
        </p:spPr>
      </p:pic>
      <p:pic>
        <p:nvPicPr>
          <p:cNvPr id="16" name="图片 15">
            <a:extLst>
              <a:ext uri="{FF2B5EF4-FFF2-40B4-BE49-F238E27FC236}">
                <a16:creationId xmlns:a16="http://schemas.microsoft.com/office/drawing/2014/main" id="{0B694048-0930-4214-899B-6C1F98D3F75B}"/>
              </a:ext>
            </a:extLst>
          </p:cNvPr>
          <p:cNvPicPr>
            <a:picLocks noChangeAspect="1"/>
          </p:cNvPicPr>
          <p:nvPr/>
        </p:nvPicPr>
        <p:blipFill>
          <a:blip r:embed="rId7"/>
          <a:stretch>
            <a:fillRect/>
          </a:stretch>
        </p:blipFill>
        <p:spPr>
          <a:xfrm>
            <a:off x="6915703" y="3495729"/>
            <a:ext cx="4221008" cy="558879"/>
          </a:xfrm>
          <a:prstGeom prst="rect">
            <a:avLst/>
          </a:prstGeom>
        </p:spPr>
      </p:pic>
      <p:sp>
        <p:nvSpPr>
          <p:cNvPr id="17" name="左大括号 16">
            <a:extLst>
              <a:ext uri="{FF2B5EF4-FFF2-40B4-BE49-F238E27FC236}">
                <a16:creationId xmlns:a16="http://schemas.microsoft.com/office/drawing/2014/main" id="{F960BE9C-1FC5-46B6-B8A6-90741A912679}"/>
              </a:ext>
            </a:extLst>
          </p:cNvPr>
          <p:cNvSpPr/>
          <p:nvPr/>
        </p:nvSpPr>
        <p:spPr>
          <a:xfrm>
            <a:off x="6643187" y="1229311"/>
            <a:ext cx="251286" cy="25529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4193315E-8494-4EEC-9A01-B3B8007032C0}"/>
              </a:ext>
            </a:extLst>
          </p:cNvPr>
          <p:cNvSpPr txBox="1"/>
          <p:nvPr/>
        </p:nvSpPr>
        <p:spPr>
          <a:xfrm>
            <a:off x="6167375" y="2022779"/>
            <a:ext cx="353587" cy="1200329"/>
          </a:xfrm>
          <a:prstGeom prst="rect">
            <a:avLst/>
          </a:prstGeom>
          <a:noFill/>
        </p:spPr>
        <p:txBody>
          <a:bodyPr wrap="square" rtlCol="0">
            <a:spAutoFit/>
          </a:bodyPr>
          <a:lstStyle/>
          <a:p>
            <a:r>
              <a:rPr lang="zh-CN" altLang="en-US" dirty="0"/>
              <a:t>单一节点</a:t>
            </a:r>
          </a:p>
        </p:txBody>
      </p:sp>
      <p:sp>
        <p:nvSpPr>
          <p:cNvPr id="21" name="文本框 20">
            <a:extLst>
              <a:ext uri="{FF2B5EF4-FFF2-40B4-BE49-F238E27FC236}">
                <a16:creationId xmlns:a16="http://schemas.microsoft.com/office/drawing/2014/main" id="{92DB234E-43DE-40C4-B326-06DE80820B4E}"/>
              </a:ext>
            </a:extLst>
          </p:cNvPr>
          <p:cNvSpPr txBox="1"/>
          <p:nvPr/>
        </p:nvSpPr>
        <p:spPr>
          <a:xfrm>
            <a:off x="10626732" y="1079783"/>
            <a:ext cx="1713558" cy="369332"/>
          </a:xfrm>
          <a:prstGeom prst="rect">
            <a:avLst/>
          </a:prstGeom>
          <a:noFill/>
        </p:spPr>
        <p:txBody>
          <a:bodyPr wrap="square" rtlCol="0">
            <a:spAutoFit/>
          </a:bodyPr>
          <a:lstStyle/>
          <a:p>
            <a:r>
              <a:rPr lang="zh-CN" altLang="en-US" dirty="0"/>
              <a:t>邻居消息构造</a:t>
            </a:r>
          </a:p>
        </p:txBody>
      </p:sp>
      <p:sp>
        <p:nvSpPr>
          <p:cNvPr id="22" name="文本框 21">
            <a:extLst>
              <a:ext uri="{FF2B5EF4-FFF2-40B4-BE49-F238E27FC236}">
                <a16:creationId xmlns:a16="http://schemas.microsoft.com/office/drawing/2014/main" id="{E622CB6D-568A-45DA-83FC-5A280238940E}"/>
              </a:ext>
            </a:extLst>
          </p:cNvPr>
          <p:cNvSpPr txBox="1"/>
          <p:nvPr/>
        </p:nvSpPr>
        <p:spPr>
          <a:xfrm>
            <a:off x="10626732" y="1838113"/>
            <a:ext cx="1713558" cy="369332"/>
          </a:xfrm>
          <a:prstGeom prst="rect">
            <a:avLst/>
          </a:prstGeom>
          <a:noFill/>
        </p:spPr>
        <p:txBody>
          <a:bodyPr wrap="square" rtlCol="0">
            <a:spAutoFit/>
          </a:bodyPr>
          <a:lstStyle/>
          <a:p>
            <a:r>
              <a:rPr lang="zh-CN" altLang="en-US" dirty="0"/>
              <a:t>聚合邻居消息</a:t>
            </a:r>
          </a:p>
        </p:txBody>
      </p:sp>
      <p:sp>
        <p:nvSpPr>
          <p:cNvPr id="23" name="文本框 22">
            <a:extLst>
              <a:ext uri="{FF2B5EF4-FFF2-40B4-BE49-F238E27FC236}">
                <a16:creationId xmlns:a16="http://schemas.microsoft.com/office/drawing/2014/main" id="{949F4FEC-7AD6-4FE8-A872-AA2348F36302}"/>
              </a:ext>
            </a:extLst>
          </p:cNvPr>
          <p:cNvSpPr txBox="1"/>
          <p:nvPr/>
        </p:nvSpPr>
        <p:spPr>
          <a:xfrm>
            <a:off x="10261193" y="2562458"/>
            <a:ext cx="2039061" cy="369332"/>
          </a:xfrm>
          <a:prstGeom prst="rect">
            <a:avLst/>
          </a:prstGeom>
          <a:noFill/>
        </p:spPr>
        <p:txBody>
          <a:bodyPr wrap="square" rtlCol="0">
            <a:spAutoFit/>
          </a:bodyPr>
          <a:lstStyle/>
          <a:p>
            <a:r>
              <a:rPr lang="zh-CN" altLang="en-US" dirty="0"/>
              <a:t>更新节点自身消息</a:t>
            </a:r>
          </a:p>
        </p:txBody>
      </p:sp>
      <p:sp>
        <p:nvSpPr>
          <p:cNvPr id="24" name="文本框 23">
            <a:extLst>
              <a:ext uri="{FF2B5EF4-FFF2-40B4-BE49-F238E27FC236}">
                <a16:creationId xmlns:a16="http://schemas.microsoft.com/office/drawing/2014/main" id="{C2839F9C-2F38-44E7-A392-B8DD24BF0F06}"/>
              </a:ext>
            </a:extLst>
          </p:cNvPr>
          <p:cNvSpPr txBox="1"/>
          <p:nvPr/>
        </p:nvSpPr>
        <p:spPr>
          <a:xfrm>
            <a:off x="11105882" y="3545733"/>
            <a:ext cx="1228508" cy="369332"/>
          </a:xfrm>
          <a:prstGeom prst="rect">
            <a:avLst/>
          </a:prstGeom>
          <a:noFill/>
        </p:spPr>
        <p:txBody>
          <a:bodyPr wrap="square" rtlCol="0">
            <a:spAutoFit/>
          </a:bodyPr>
          <a:lstStyle/>
          <a:p>
            <a:r>
              <a:rPr lang="zh-CN" altLang="en-US" dirty="0"/>
              <a:t>多层传播</a:t>
            </a:r>
          </a:p>
        </p:txBody>
      </p:sp>
      <p:pic>
        <p:nvPicPr>
          <p:cNvPr id="26" name="图片 25">
            <a:extLst>
              <a:ext uri="{FF2B5EF4-FFF2-40B4-BE49-F238E27FC236}">
                <a16:creationId xmlns:a16="http://schemas.microsoft.com/office/drawing/2014/main" id="{893EA529-2D67-4580-A047-759941E047EB}"/>
              </a:ext>
            </a:extLst>
          </p:cNvPr>
          <p:cNvPicPr>
            <a:picLocks noChangeAspect="1"/>
          </p:cNvPicPr>
          <p:nvPr/>
        </p:nvPicPr>
        <p:blipFill>
          <a:blip r:embed="rId8"/>
          <a:stretch>
            <a:fillRect/>
          </a:stretch>
        </p:blipFill>
        <p:spPr>
          <a:xfrm>
            <a:off x="6764554" y="4570437"/>
            <a:ext cx="5353387" cy="1662722"/>
          </a:xfrm>
          <a:prstGeom prst="rect">
            <a:avLst/>
          </a:prstGeom>
        </p:spPr>
      </p:pic>
      <p:sp>
        <p:nvSpPr>
          <p:cNvPr id="27" name="左大括号 26">
            <a:extLst>
              <a:ext uri="{FF2B5EF4-FFF2-40B4-BE49-F238E27FC236}">
                <a16:creationId xmlns:a16="http://schemas.microsoft.com/office/drawing/2014/main" id="{C73C1989-928F-4A3E-AE93-5011830CBE87}"/>
              </a:ext>
            </a:extLst>
          </p:cNvPr>
          <p:cNvSpPr/>
          <p:nvPr/>
        </p:nvSpPr>
        <p:spPr>
          <a:xfrm>
            <a:off x="6410967" y="4479394"/>
            <a:ext cx="353587" cy="182880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DAA544FE-3B8F-4B53-8051-BD9ABFBB5798}"/>
              </a:ext>
            </a:extLst>
          </p:cNvPr>
          <p:cNvSpPr txBox="1"/>
          <p:nvPr/>
        </p:nvSpPr>
        <p:spPr>
          <a:xfrm>
            <a:off x="5889932" y="4716897"/>
            <a:ext cx="461665" cy="1664971"/>
          </a:xfrm>
          <a:prstGeom prst="rect">
            <a:avLst/>
          </a:prstGeom>
          <a:noFill/>
        </p:spPr>
        <p:txBody>
          <a:bodyPr vert="eaVert" wrap="square" rtlCol="0">
            <a:spAutoFit/>
          </a:bodyPr>
          <a:lstStyle/>
          <a:p>
            <a:r>
              <a:rPr lang="zh-CN" altLang="en-US" dirty="0"/>
              <a:t>矩阵传播形式</a:t>
            </a:r>
          </a:p>
        </p:txBody>
      </p:sp>
    </p:spTree>
    <p:extLst>
      <p:ext uri="{BB962C8B-B14F-4D97-AF65-F5344CB8AC3E}">
        <p14:creationId xmlns:p14="http://schemas.microsoft.com/office/powerpoint/2010/main" val="7754226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30441"/>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3-2</a:t>
            </a:r>
          </a:p>
        </p:txBody>
      </p:sp>
      <p:sp>
        <p:nvSpPr>
          <p:cNvPr id="5" name="文本框 4"/>
          <p:cNvSpPr txBox="1"/>
          <p:nvPr/>
        </p:nvSpPr>
        <p:spPr>
          <a:xfrm>
            <a:off x="822960" y="130441"/>
            <a:ext cx="5174269" cy="830997"/>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结合综合征归纳过程的</a:t>
            </a:r>
            <a:r>
              <a:rPr lang="en-US" altLang="zh-CN" sz="2400" b="1" dirty="0">
                <a:solidFill>
                  <a:schemeClr val="bg1"/>
                </a:solidFill>
                <a:latin typeface="微软雅黑" panose="020B0503020204020204" charset="-122"/>
                <a:ea typeface="微软雅黑" panose="020B0503020204020204" charset="-122"/>
              </a:rPr>
              <a:t>SMGCN</a:t>
            </a:r>
            <a:r>
              <a:rPr lang="zh-CN" altLang="en-US" sz="2400" b="1" dirty="0">
                <a:solidFill>
                  <a:schemeClr val="bg1"/>
                </a:solidFill>
                <a:latin typeface="微软雅黑" panose="020B0503020204020204" charset="-122"/>
                <a:ea typeface="微软雅黑" panose="020B0503020204020204" charset="-122"/>
              </a:rPr>
              <a:t>模型</a:t>
            </a:r>
            <a:r>
              <a:rPr lang="en-US" altLang="zh-CN" sz="2400" b="1" dirty="0">
                <a:solidFill>
                  <a:schemeClr val="bg1"/>
                </a:solidFill>
                <a:latin typeface="微软雅黑" panose="020B0503020204020204" charset="-122"/>
                <a:ea typeface="微软雅黑" panose="020B0503020204020204" charset="-122"/>
              </a:rPr>
              <a:t>-</a:t>
            </a:r>
          </a:p>
          <a:p>
            <a:pPr algn="ctr"/>
            <a:r>
              <a:rPr lang="en-US" altLang="zh-CN" sz="2400" b="1" dirty="0">
                <a:solidFill>
                  <a:schemeClr val="bg1"/>
                </a:solidFill>
                <a:latin typeface="微软雅黑" panose="020B0503020204020204" charset="-122"/>
                <a:ea typeface="微软雅黑" panose="020B0503020204020204" charset="-122"/>
              </a:rPr>
              <a:t>SGE  SI  Training(3/3) </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15</a:t>
            </a:fld>
            <a:endParaRPr lang="zh-CN" altLang="en-US"/>
          </a:p>
        </p:txBody>
      </p:sp>
      <p:pic>
        <p:nvPicPr>
          <p:cNvPr id="6" name="图片 5">
            <a:extLst>
              <a:ext uri="{FF2B5EF4-FFF2-40B4-BE49-F238E27FC236}">
                <a16:creationId xmlns:a16="http://schemas.microsoft.com/office/drawing/2014/main" id="{A88627EC-7FB0-41A6-995C-6C1BBF253E53}"/>
              </a:ext>
            </a:extLst>
          </p:cNvPr>
          <p:cNvPicPr/>
          <p:nvPr/>
        </p:nvPicPr>
        <p:blipFill>
          <a:blip r:embed="rId3"/>
          <a:stretch>
            <a:fillRect/>
          </a:stretch>
        </p:blipFill>
        <p:spPr>
          <a:xfrm>
            <a:off x="3895281" y="1141025"/>
            <a:ext cx="4038625" cy="3944243"/>
          </a:xfrm>
          <a:prstGeom prst="rect">
            <a:avLst/>
          </a:prstGeom>
          <a:noFill/>
          <a:ln>
            <a:noFill/>
          </a:ln>
        </p:spPr>
      </p:pic>
      <p:pic>
        <p:nvPicPr>
          <p:cNvPr id="7" name="图片 6">
            <a:extLst>
              <a:ext uri="{FF2B5EF4-FFF2-40B4-BE49-F238E27FC236}">
                <a16:creationId xmlns:a16="http://schemas.microsoft.com/office/drawing/2014/main" id="{3B35CCEA-52D8-4E74-8FB4-4C22A91DDF7D}"/>
              </a:ext>
            </a:extLst>
          </p:cNvPr>
          <p:cNvPicPr>
            <a:picLocks noChangeAspect="1"/>
          </p:cNvPicPr>
          <p:nvPr/>
        </p:nvPicPr>
        <p:blipFill>
          <a:blip r:embed="rId4"/>
          <a:stretch>
            <a:fillRect/>
          </a:stretch>
        </p:blipFill>
        <p:spPr>
          <a:xfrm>
            <a:off x="3878832" y="5571032"/>
            <a:ext cx="4661223" cy="577883"/>
          </a:xfrm>
          <a:prstGeom prst="rect">
            <a:avLst/>
          </a:prstGeom>
        </p:spPr>
      </p:pic>
      <p:pic>
        <p:nvPicPr>
          <p:cNvPr id="9" name="图片 8">
            <a:extLst>
              <a:ext uri="{FF2B5EF4-FFF2-40B4-BE49-F238E27FC236}">
                <a16:creationId xmlns:a16="http://schemas.microsoft.com/office/drawing/2014/main" id="{F67B076E-C870-4158-97F5-2FB575E234E7}"/>
              </a:ext>
            </a:extLst>
          </p:cNvPr>
          <p:cNvPicPr>
            <a:picLocks noChangeAspect="1"/>
          </p:cNvPicPr>
          <p:nvPr/>
        </p:nvPicPr>
        <p:blipFill rotWithShape="1">
          <a:blip r:embed="rId5">
            <a:extLst>
              <a:ext uri="{28A0092B-C50C-407E-A947-70E740481C1C}">
                <a14:useLocalDpi xmlns:a14="http://schemas.microsoft.com/office/drawing/2010/main" val="0"/>
              </a:ext>
            </a:extLst>
          </a:blip>
          <a:srcRect l="4288" t="1612" r="3774" b="2226"/>
          <a:stretch/>
        </p:blipFill>
        <p:spPr>
          <a:xfrm>
            <a:off x="188898" y="961438"/>
            <a:ext cx="3622437" cy="4092193"/>
          </a:xfrm>
          <a:prstGeom prst="rect">
            <a:avLst/>
          </a:prstGeom>
        </p:spPr>
      </p:pic>
      <p:pic>
        <p:nvPicPr>
          <p:cNvPr id="11" name="图片 10">
            <a:extLst>
              <a:ext uri="{FF2B5EF4-FFF2-40B4-BE49-F238E27FC236}">
                <a16:creationId xmlns:a16="http://schemas.microsoft.com/office/drawing/2014/main" id="{2CC0055F-AC4E-462F-9398-CC36A72270CA}"/>
              </a:ext>
            </a:extLst>
          </p:cNvPr>
          <p:cNvPicPr>
            <a:picLocks noChangeAspect="1"/>
          </p:cNvPicPr>
          <p:nvPr/>
        </p:nvPicPr>
        <p:blipFill>
          <a:blip r:embed="rId6"/>
          <a:stretch>
            <a:fillRect/>
          </a:stretch>
        </p:blipFill>
        <p:spPr>
          <a:xfrm>
            <a:off x="188898" y="5064999"/>
            <a:ext cx="3741363" cy="681759"/>
          </a:xfrm>
          <a:prstGeom prst="rect">
            <a:avLst/>
          </a:prstGeom>
        </p:spPr>
      </p:pic>
      <p:pic>
        <p:nvPicPr>
          <p:cNvPr id="13" name="图片 12">
            <a:extLst>
              <a:ext uri="{FF2B5EF4-FFF2-40B4-BE49-F238E27FC236}">
                <a16:creationId xmlns:a16="http://schemas.microsoft.com/office/drawing/2014/main" id="{7A0E8802-4D1E-44B6-AC27-23122AB7B082}"/>
              </a:ext>
            </a:extLst>
          </p:cNvPr>
          <p:cNvPicPr>
            <a:picLocks noChangeAspect="1"/>
          </p:cNvPicPr>
          <p:nvPr/>
        </p:nvPicPr>
        <p:blipFill>
          <a:blip r:embed="rId7"/>
          <a:stretch>
            <a:fillRect/>
          </a:stretch>
        </p:blipFill>
        <p:spPr>
          <a:xfrm>
            <a:off x="322768" y="5651459"/>
            <a:ext cx="3198324" cy="1176463"/>
          </a:xfrm>
          <a:prstGeom prst="rect">
            <a:avLst/>
          </a:prstGeom>
        </p:spPr>
      </p:pic>
      <p:pic>
        <p:nvPicPr>
          <p:cNvPr id="15" name="图片 14">
            <a:extLst>
              <a:ext uri="{FF2B5EF4-FFF2-40B4-BE49-F238E27FC236}">
                <a16:creationId xmlns:a16="http://schemas.microsoft.com/office/drawing/2014/main" id="{AE8C6106-96C4-401D-90F9-0D3F8C1E9659}"/>
              </a:ext>
            </a:extLst>
          </p:cNvPr>
          <p:cNvPicPr>
            <a:picLocks noChangeAspect="1"/>
          </p:cNvPicPr>
          <p:nvPr/>
        </p:nvPicPr>
        <p:blipFill>
          <a:blip r:embed="rId8"/>
          <a:stretch>
            <a:fillRect/>
          </a:stretch>
        </p:blipFill>
        <p:spPr>
          <a:xfrm>
            <a:off x="8197978" y="2302486"/>
            <a:ext cx="3876790" cy="810661"/>
          </a:xfrm>
          <a:prstGeom prst="rect">
            <a:avLst/>
          </a:prstGeom>
        </p:spPr>
      </p:pic>
      <p:pic>
        <p:nvPicPr>
          <p:cNvPr id="17" name="图片 16">
            <a:extLst>
              <a:ext uri="{FF2B5EF4-FFF2-40B4-BE49-F238E27FC236}">
                <a16:creationId xmlns:a16="http://schemas.microsoft.com/office/drawing/2014/main" id="{00823F11-0F47-4FCF-A57E-866B511EC2E6}"/>
              </a:ext>
            </a:extLst>
          </p:cNvPr>
          <p:cNvPicPr>
            <a:picLocks noChangeAspect="1"/>
          </p:cNvPicPr>
          <p:nvPr/>
        </p:nvPicPr>
        <p:blipFill>
          <a:blip r:embed="rId9"/>
          <a:stretch>
            <a:fillRect/>
          </a:stretch>
        </p:blipFill>
        <p:spPr>
          <a:xfrm>
            <a:off x="8296720" y="3386844"/>
            <a:ext cx="3876790" cy="1449440"/>
          </a:xfrm>
          <a:prstGeom prst="rect">
            <a:avLst/>
          </a:prstGeom>
        </p:spPr>
      </p:pic>
      <p:sp>
        <p:nvSpPr>
          <p:cNvPr id="18" name="文本框 17">
            <a:extLst>
              <a:ext uri="{FF2B5EF4-FFF2-40B4-BE49-F238E27FC236}">
                <a16:creationId xmlns:a16="http://schemas.microsoft.com/office/drawing/2014/main" id="{DAA63E06-08E7-47DC-A01A-7573BABE796F}"/>
              </a:ext>
            </a:extLst>
          </p:cNvPr>
          <p:cNvSpPr txBox="1"/>
          <p:nvPr/>
        </p:nvSpPr>
        <p:spPr>
          <a:xfrm>
            <a:off x="9804206" y="5571032"/>
            <a:ext cx="1605435" cy="369332"/>
          </a:xfrm>
          <a:prstGeom prst="rect">
            <a:avLst/>
          </a:prstGeom>
          <a:noFill/>
        </p:spPr>
        <p:txBody>
          <a:bodyPr wrap="square" rtlCol="0">
            <a:spAutoFit/>
          </a:bodyPr>
          <a:lstStyle/>
          <a:p>
            <a:r>
              <a:rPr lang="zh-CN" altLang="en-US" dirty="0"/>
              <a:t>模型的训练</a:t>
            </a:r>
          </a:p>
        </p:txBody>
      </p:sp>
      <p:sp>
        <p:nvSpPr>
          <p:cNvPr id="20" name="左大括号 19">
            <a:extLst>
              <a:ext uri="{FF2B5EF4-FFF2-40B4-BE49-F238E27FC236}">
                <a16:creationId xmlns:a16="http://schemas.microsoft.com/office/drawing/2014/main" id="{E12B9589-AC71-4EC7-A6C2-40FDA7871132}"/>
              </a:ext>
            </a:extLst>
          </p:cNvPr>
          <p:cNvSpPr/>
          <p:nvPr/>
        </p:nvSpPr>
        <p:spPr>
          <a:xfrm>
            <a:off x="8021184" y="2460458"/>
            <a:ext cx="353587" cy="182880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左大括号 20">
            <a:extLst>
              <a:ext uri="{FF2B5EF4-FFF2-40B4-BE49-F238E27FC236}">
                <a16:creationId xmlns:a16="http://schemas.microsoft.com/office/drawing/2014/main" id="{52985A3C-4557-4824-8E29-76264AAA8BC1}"/>
              </a:ext>
            </a:extLst>
          </p:cNvPr>
          <p:cNvSpPr/>
          <p:nvPr/>
        </p:nvSpPr>
        <p:spPr>
          <a:xfrm>
            <a:off x="103025" y="5137392"/>
            <a:ext cx="305617" cy="169053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30888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3-3</a:t>
            </a:r>
          </a:p>
        </p:txBody>
      </p:sp>
      <p:sp>
        <p:nvSpPr>
          <p:cNvPr id="5" name="文本框 4"/>
          <p:cNvSpPr txBox="1"/>
          <p:nvPr/>
        </p:nvSpPr>
        <p:spPr>
          <a:xfrm>
            <a:off x="807719" y="320675"/>
            <a:ext cx="3722400"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经典图推荐模型</a:t>
            </a:r>
            <a:r>
              <a:rPr lang="en-US" altLang="zh-CN" sz="2400" b="1" dirty="0">
                <a:solidFill>
                  <a:schemeClr val="bg1"/>
                </a:solidFill>
                <a:latin typeface="微软雅黑" panose="020B0503020204020204" charset="-122"/>
                <a:ea typeface="微软雅黑" panose="020B0503020204020204" charset="-122"/>
              </a:rPr>
              <a:t>-NGCF</a:t>
            </a: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16</a:t>
            </a:fld>
            <a:endParaRPr lang="zh-CN" altLang="en-US" dirty="0"/>
          </a:p>
        </p:txBody>
      </p:sp>
      <p:pic>
        <p:nvPicPr>
          <p:cNvPr id="6" name="图片 5">
            <a:extLst>
              <a:ext uri="{FF2B5EF4-FFF2-40B4-BE49-F238E27FC236}">
                <a16:creationId xmlns:a16="http://schemas.microsoft.com/office/drawing/2014/main" id="{49B96629-B343-4BD3-BE2B-7D642E4E6F7F}"/>
              </a:ext>
            </a:extLst>
          </p:cNvPr>
          <p:cNvPicPr/>
          <p:nvPr/>
        </p:nvPicPr>
        <p:blipFill>
          <a:blip r:embed="rId3"/>
          <a:stretch>
            <a:fillRect/>
          </a:stretch>
        </p:blipFill>
        <p:spPr>
          <a:xfrm>
            <a:off x="116958" y="1463889"/>
            <a:ext cx="6110327" cy="5257586"/>
          </a:xfrm>
          <a:prstGeom prst="rect">
            <a:avLst/>
          </a:prstGeom>
          <a:noFill/>
          <a:ln>
            <a:noFill/>
          </a:ln>
        </p:spPr>
      </p:pic>
      <p:sp>
        <p:nvSpPr>
          <p:cNvPr id="8" name="文本框 7">
            <a:extLst>
              <a:ext uri="{FF2B5EF4-FFF2-40B4-BE49-F238E27FC236}">
                <a16:creationId xmlns:a16="http://schemas.microsoft.com/office/drawing/2014/main" id="{DEF2636A-C184-4984-9768-3C7754A2B313}"/>
              </a:ext>
            </a:extLst>
          </p:cNvPr>
          <p:cNvSpPr txBox="1"/>
          <p:nvPr/>
        </p:nvSpPr>
        <p:spPr>
          <a:xfrm>
            <a:off x="5229947" y="528614"/>
            <a:ext cx="4209031"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中科大何向南团队</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GNN</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CF</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推荐模型</a:t>
            </a:r>
            <a:endParaRPr lang="zh-CN" altLang="en-US" b="1" dirty="0"/>
          </a:p>
        </p:txBody>
      </p:sp>
      <p:sp>
        <p:nvSpPr>
          <p:cNvPr id="7" name="文本框 6">
            <a:extLst>
              <a:ext uri="{FF2B5EF4-FFF2-40B4-BE49-F238E27FC236}">
                <a16:creationId xmlns:a16="http://schemas.microsoft.com/office/drawing/2014/main" id="{69925AB0-5B0F-4F2D-B97A-E9DC087F4928}"/>
              </a:ext>
            </a:extLst>
          </p:cNvPr>
          <p:cNvSpPr txBox="1"/>
          <p:nvPr/>
        </p:nvSpPr>
        <p:spPr>
          <a:xfrm>
            <a:off x="7008977" y="911362"/>
            <a:ext cx="646331" cy="369332"/>
          </a:xfrm>
          <a:prstGeom prst="rect">
            <a:avLst/>
          </a:prstGeom>
          <a:noFill/>
        </p:spPr>
        <p:txBody>
          <a:bodyPr wrap="square" rtlCol="0">
            <a:spAutoFit/>
          </a:bodyPr>
          <a:lstStyle/>
          <a:p>
            <a:r>
              <a:rPr lang="zh-CN" altLang="en-US" dirty="0"/>
              <a:t>迁移</a:t>
            </a:r>
          </a:p>
        </p:txBody>
      </p:sp>
      <p:sp>
        <p:nvSpPr>
          <p:cNvPr id="10" name="文本框 9">
            <a:extLst>
              <a:ext uri="{FF2B5EF4-FFF2-40B4-BE49-F238E27FC236}">
                <a16:creationId xmlns:a16="http://schemas.microsoft.com/office/drawing/2014/main" id="{69C34F6B-3333-4D31-9DB3-6410AC60E330}"/>
              </a:ext>
            </a:extLst>
          </p:cNvPr>
          <p:cNvSpPr txBox="1"/>
          <p:nvPr/>
        </p:nvSpPr>
        <p:spPr>
          <a:xfrm>
            <a:off x="7196537" y="5751904"/>
            <a:ext cx="3335856" cy="646331"/>
          </a:xfrm>
          <a:prstGeom prst="rect">
            <a:avLst/>
          </a:prstGeom>
          <a:noFill/>
        </p:spPr>
        <p:txBody>
          <a:bodyPr wrap="square" rtlCol="0">
            <a:spAutoFit/>
          </a:bodyPr>
          <a:lstStyle/>
          <a:p>
            <a:r>
              <a:rPr lang="en-US" altLang="zh-CN" dirty="0"/>
              <a:t>BPR</a:t>
            </a:r>
            <a:r>
              <a:rPr lang="zh-CN" altLang="en-US" dirty="0"/>
              <a:t>损失  改为  </a:t>
            </a:r>
            <a:r>
              <a:rPr lang="en-US" altLang="zh-CN" dirty="0" err="1"/>
              <a:t>MultiLabel</a:t>
            </a:r>
            <a:r>
              <a:rPr lang="zh-CN" altLang="en-US" dirty="0"/>
              <a:t>损失</a:t>
            </a:r>
          </a:p>
          <a:p>
            <a:endParaRPr lang="zh-CN" altLang="en-US" dirty="0"/>
          </a:p>
        </p:txBody>
      </p:sp>
      <p:pic>
        <p:nvPicPr>
          <p:cNvPr id="14" name="图片 13">
            <a:extLst>
              <a:ext uri="{FF2B5EF4-FFF2-40B4-BE49-F238E27FC236}">
                <a16:creationId xmlns:a16="http://schemas.microsoft.com/office/drawing/2014/main" id="{9B48FCEF-33CE-4D6E-A750-D54BA5A25250}"/>
              </a:ext>
            </a:extLst>
          </p:cNvPr>
          <p:cNvPicPr>
            <a:picLocks noChangeAspect="1"/>
          </p:cNvPicPr>
          <p:nvPr/>
        </p:nvPicPr>
        <p:blipFill>
          <a:blip r:embed="rId4"/>
          <a:stretch>
            <a:fillRect/>
          </a:stretch>
        </p:blipFill>
        <p:spPr>
          <a:xfrm>
            <a:off x="7196537" y="1420848"/>
            <a:ext cx="3896757" cy="1336183"/>
          </a:xfrm>
          <a:prstGeom prst="rect">
            <a:avLst/>
          </a:prstGeom>
        </p:spPr>
      </p:pic>
      <p:pic>
        <p:nvPicPr>
          <p:cNvPr id="16" name="图片 15">
            <a:extLst>
              <a:ext uri="{FF2B5EF4-FFF2-40B4-BE49-F238E27FC236}">
                <a16:creationId xmlns:a16="http://schemas.microsoft.com/office/drawing/2014/main" id="{AF869A7D-C9AB-4817-AB15-9F3522AA3C08}"/>
              </a:ext>
            </a:extLst>
          </p:cNvPr>
          <p:cNvPicPr>
            <a:picLocks noChangeAspect="1"/>
          </p:cNvPicPr>
          <p:nvPr/>
        </p:nvPicPr>
        <p:blipFill>
          <a:blip r:embed="rId5"/>
          <a:stretch>
            <a:fillRect/>
          </a:stretch>
        </p:blipFill>
        <p:spPr>
          <a:xfrm>
            <a:off x="7048692" y="2722632"/>
            <a:ext cx="3545002" cy="815753"/>
          </a:xfrm>
          <a:prstGeom prst="rect">
            <a:avLst/>
          </a:prstGeom>
        </p:spPr>
      </p:pic>
      <p:pic>
        <p:nvPicPr>
          <p:cNvPr id="18" name="图片 17">
            <a:extLst>
              <a:ext uri="{FF2B5EF4-FFF2-40B4-BE49-F238E27FC236}">
                <a16:creationId xmlns:a16="http://schemas.microsoft.com/office/drawing/2014/main" id="{1E4FA6A5-5BDE-48DB-BF21-650B961FDAC8}"/>
              </a:ext>
            </a:extLst>
          </p:cNvPr>
          <p:cNvPicPr>
            <a:picLocks noChangeAspect="1"/>
          </p:cNvPicPr>
          <p:nvPr/>
        </p:nvPicPr>
        <p:blipFill>
          <a:blip r:embed="rId6"/>
          <a:stretch>
            <a:fillRect/>
          </a:stretch>
        </p:blipFill>
        <p:spPr>
          <a:xfrm>
            <a:off x="7334463" y="3562294"/>
            <a:ext cx="3335856" cy="1988804"/>
          </a:xfrm>
          <a:prstGeom prst="rect">
            <a:avLst/>
          </a:prstGeom>
        </p:spPr>
      </p:pic>
      <p:sp>
        <p:nvSpPr>
          <p:cNvPr id="20" name="左大括号 19">
            <a:extLst>
              <a:ext uri="{FF2B5EF4-FFF2-40B4-BE49-F238E27FC236}">
                <a16:creationId xmlns:a16="http://schemas.microsoft.com/office/drawing/2014/main" id="{6B593DBA-F7E9-4C51-B1E0-CD47D1D74FAC}"/>
              </a:ext>
            </a:extLst>
          </p:cNvPr>
          <p:cNvSpPr/>
          <p:nvPr/>
        </p:nvSpPr>
        <p:spPr>
          <a:xfrm>
            <a:off x="6834813" y="1621654"/>
            <a:ext cx="361724" cy="161713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左大括号 20">
            <a:extLst>
              <a:ext uri="{FF2B5EF4-FFF2-40B4-BE49-F238E27FC236}">
                <a16:creationId xmlns:a16="http://schemas.microsoft.com/office/drawing/2014/main" id="{65112F2F-7DB2-479D-AB6A-74920D106C5C}"/>
              </a:ext>
            </a:extLst>
          </p:cNvPr>
          <p:cNvSpPr/>
          <p:nvPr/>
        </p:nvSpPr>
        <p:spPr>
          <a:xfrm>
            <a:off x="6867830" y="3646028"/>
            <a:ext cx="361724" cy="166884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rgbClr val="FFFFFF"/>
                </a:solidFill>
              </a:ln>
            </a:endParaRPr>
          </a:p>
        </p:txBody>
      </p:sp>
      <p:sp>
        <p:nvSpPr>
          <p:cNvPr id="23" name="文本框 22">
            <a:extLst>
              <a:ext uri="{FF2B5EF4-FFF2-40B4-BE49-F238E27FC236}">
                <a16:creationId xmlns:a16="http://schemas.microsoft.com/office/drawing/2014/main" id="{BBEAB765-E80F-4428-87E4-FEE73AC35511}"/>
              </a:ext>
            </a:extLst>
          </p:cNvPr>
          <p:cNvSpPr txBox="1"/>
          <p:nvPr/>
        </p:nvSpPr>
        <p:spPr>
          <a:xfrm>
            <a:off x="7196537" y="6300509"/>
            <a:ext cx="2973460" cy="369332"/>
          </a:xfrm>
          <a:prstGeom prst="rect">
            <a:avLst/>
          </a:prstGeom>
          <a:noFill/>
        </p:spPr>
        <p:txBody>
          <a:bodyPr wrap="square" rtlCol="0">
            <a:spAutoFit/>
          </a:bodyPr>
          <a:lstStyle/>
          <a:p>
            <a:r>
              <a:rPr lang="zh-CN" altLang="en-US" dirty="0"/>
              <a:t>增加</a:t>
            </a:r>
            <a:r>
              <a:rPr lang="en-US" altLang="zh-CN" dirty="0"/>
              <a:t>SI</a:t>
            </a:r>
            <a:r>
              <a:rPr lang="zh-CN" altLang="en-US" dirty="0"/>
              <a:t>（使用平均池化）</a:t>
            </a:r>
          </a:p>
        </p:txBody>
      </p:sp>
      <p:cxnSp>
        <p:nvCxnSpPr>
          <p:cNvPr id="25" name="直接箭头连接符 24">
            <a:extLst>
              <a:ext uri="{FF2B5EF4-FFF2-40B4-BE49-F238E27FC236}">
                <a16:creationId xmlns:a16="http://schemas.microsoft.com/office/drawing/2014/main" id="{DB76248F-0EE6-4AB5-B716-D9FD0D670BA2}"/>
              </a:ext>
            </a:extLst>
          </p:cNvPr>
          <p:cNvCxnSpPr>
            <a:cxnSpLocks/>
          </p:cNvCxnSpPr>
          <p:nvPr/>
        </p:nvCxnSpPr>
        <p:spPr>
          <a:xfrm>
            <a:off x="6668233" y="854799"/>
            <a:ext cx="0" cy="50263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D0C52E6-D495-40AD-918C-5ED12BF57861}"/>
              </a:ext>
            </a:extLst>
          </p:cNvPr>
          <p:cNvCxnSpPr>
            <a:cxnSpLocks/>
          </p:cNvCxnSpPr>
          <p:nvPr/>
        </p:nvCxnSpPr>
        <p:spPr>
          <a:xfrm>
            <a:off x="9206821" y="2212708"/>
            <a:ext cx="8795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323BDD6D-3264-48BF-8D8A-21A264ED145C}"/>
              </a:ext>
            </a:extLst>
          </p:cNvPr>
          <p:cNvSpPr txBox="1"/>
          <p:nvPr/>
        </p:nvSpPr>
        <p:spPr>
          <a:xfrm>
            <a:off x="4816036" y="159282"/>
            <a:ext cx="4827036"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Neural graph collaborative ﬁltering.2019. </a:t>
            </a:r>
            <a:r>
              <a:rPr lang="en-US" altLang="zh-CN" kern="100" dirty="0">
                <a:latin typeface="Times New Roman" panose="02020603050405020304" pitchFamily="18" charset="0"/>
                <a:ea typeface="宋体" panose="02010600030101010101" pitchFamily="2" charset="-122"/>
              </a:rPr>
              <a:t>SIGIR</a:t>
            </a:r>
            <a:endParaRPr lang="zh-CN" altLang="en-US" dirty="0"/>
          </a:p>
        </p:txBody>
      </p:sp>
    </p:spTree>
    <p:extLst>
      <p:ext uri="{BB962C8B-B14F-4D97-AF65-F5344CB8AC3E}">
        <p14:creationId xmlns:p14="http://schemas.microsoft.com/office/powerpoint/2010/main" val="53802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3-3</a:t>
            </a:r>
          </a:p>
        </p:txBody>
      </p:sp>
      <p:sp>
        <p:nvSpPr>
          <p:cNvPr id="5" name="文本框 4"/>
          <p:cNvSpPr txBox="1"/>
          <p:nvPr/>
        </p:nvSpPr>
        <p:spPr>
          <a:xfrm>
            <a:off x="807719" y="320675"/>
            <a:ext cx="3722400"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经典图推荐模型</a:t>
            </a:r>
            <a:r>
              <a:rPr lang="en-US" altLang="zh-CN" sz="2400" b="1" dirty="0">
                <a:solidFill>
                  <a:schemeClr val="bg1"/>
                </a:solidFill>
                <a:latin typeface="微软雅黑" panose="020B0503020204020204" charset="-122"/>
                <a:ea typeface="微软雅黑" panose="020B0503020204020204" charset="-122"/>
              </a:rPr>
              <a:t>-</a:t>
            </a:r>
            <a:r>
              <a:rPr lang="en-US" altLang="zh-CN" sz="2400" b="1" dirty="0" err="1">
                <a:solidFill>
                  <a:schemeClr val="bg1"/>
                </a:solidFill>
                <a:latin typeface="微软雅黑" panose="020B0503020204020204" charset="-122"/>
                <a:ea typeface="微软雅黑" panose="020B0503020204020204" charset="-122"/>
              </a:rPr>
              <a:t>HetGCN</a:t>
            </a:r>
            <a:endParaRPr lang="en-US" altLang="zh-CN"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17</a:t>
            </a:fld>
            <a:endParaRPr lang="zh-CN" altLang="en-US"/>
          </a:p>
        </p:txBody>
      </p:sp>
      <p:pic>
        <p:nvPicPr>
          <p:cNvPr id="6" name="图片 5">
            <a:extLst>
              <a:ext uri="{FF2B5EF4-FFF2-40B4-BE49-F238E27FC236}">
                <a16:creationId xmlns:a16="http://schemas.microsoft.com/office/drawing/2014/main" id="{D298D661-FC13-413F-B66C-0B2347E72559}"/>
              </a:ext>
            </a:extLst>
          </p:cNvPr>
          <p:cNvPicPr/>
          <p:nvPr/>
        </p:nvPicPr>
        <p:blipFill>
          <a:blip r:embed="rId3"/>
          <a:stretch>
            <a:fillRect/>
          </a:stretch>
        </p:blipFill>
        <p:spPr>
          <a:xfrm>
            <a:off x="5787870" y="71022"/>
            <a:ext cx="6075186" cy="4464894"/>
          </a:xfrm>
          <a:prstGeom prst="rect">
            <a:avLst/>
          </a:prstGeom>
          <a:noFill/>
          <a:ln>
            <a:noFill/>
          </a:ln>
        </p:spPr>
      </p:pic>
      <p:pic>
        <p:nvPicPr>
          <p:cNvPr id="7" name="图片 6">
            <a:extLst>
              <a:ext uri="{FF2B5EF4-FFF2-40B4-BE49-F238E27FC236}">
                <a16:creationId xmlns:a16="http://schemas.microsoft.com/office/drawing/2014/main" id="{5748BB01-C9AF-4FD5-BCE3-FEA0EEDBDF37}"/>
              </a:ext>
            </a:extLst>
          </p:cNvPr>
          <p:cNvPicPr>
            <a:picLocks noChangeAspect="1"/>
          </p:cNvPicPr>
          <p:nvPr/>
        </p:nvPicPr>
        <p:blipFill>
          <a:blip r:embed="rId4"/>
          <a:stretch>
            <a:fillRect/>
          </a:stretch>
        </p:blipFill>
        <p:spPr>
          <a:xfrm>
            <a:off x="6591234" y="4693290"/>
            <a:ext cx="4468457" cy="1468695"/>
          </a:xfrm>
          <a:prstGeom prst="rect">
            <a:avLst/>
          </a:prstGeom>
        </p:spPr>
      </p:pic>
      <p:sp>
        <p:nvSpPr>
          <p:cNvPr id="8" name="文本框 7">
            <a:extLst>
              <a:ext uri="{FF2B5EF4-FFF2-40B4-BE49-F238E27FC236}">
                <a16:creationId xmlns:a16="http://schemas.microsoft.com/office/drawing/2014/main" id="{26569CBD-4CAD-46C6-A2AF-193406FC0B6F}"/>
              </a:ext>
            </a:extLst>
          </p:cNvPr>
          <p:cNvSpPr txBox="1"/>
          <p:nvPr/>
        </p:nvSpPr>
        <p:spPr>
          <a:xfrm>
            <a:off x="6973147" y="6029770"/>
            <a:ext cx="3335856" cy="646331"/>
          </a:xfrm>
          <a:prstGeom prst="rect">
            <a:avLst/>
          </a:prstGeom>
          <a:noFill/>
        </p:spPr>
        <p:txBody>
          <a:bodyPr wrap="square" rtlCol="0">
            <a:spAutoFit/>
          </a:bodyPr>
          <a:lstStyle/>
          <a:p>
            <a:r>
              <a:rPr lang="en-US" altLang="zh-CN" dirty="0"/>
              <a:t>BPR</a:t>
            </a:r>
            <a:r>
              <a:rPr lang="zh-CN" altLang="en-US" dirty="0"/>
              <a:t>损失  改为  </a:t>
            </a:r>
            <a:r>
              <a:rPr lang="en-US" altLang="zh-CN" dirty="0" err="1"/>
              <a:t>MultiLabel</a:t>
            </a:r>
            <a:r>
              <a:rPr lang="zh-CN" altLang="en-US" dirty="0"/>
              <a:t>损失</a:t>
            </a:r>
          </a:p>
          <a:p>
            <a:endParaRPr lang="zh-CN" altLang="en-US" dirty="0"/>
          </a:p>
        </p:txBody>
      </p:sp>
      <p:sp>
        <p:nvSpPr>
          <p:cNvPr id="9" name="文本框 8">
            <a:extLst>
              <a:ext uri="{FF2B5EF4-FFF2-40B4-BE49-F238E27FC236}">
                <a16:creationId xmlns:a16="http://schemas.microsoft.com/office/drawing/2014/main" id="{55CA23A4-3719-4216-A536-5C8CB2DAE1EB}"/>
              </a:ext>
            </a:extLst>
          </p:cNvPr>
          <p:cNvSpPr txBox="1"/>
          <p:nvPr/>
        </p:nvSpPr>
        <p:spPr>
          <a:xfrm>
            <a:off x="7147543" y="6417646"/>
            <a:ext cx="2973460" cy="369332"/>
          </a:xfrm>
          <a:prstGeom prst="rect">
            <a:avLst/>
          </a:prstGeom>
          <a:noFill/>
        </p:spPr>
        <p:txBody>
          <a:bodyPr wrap="square" rtlCol="0">
            <a:spAutoFit/>
          </a:bodyPr>
          <a:lstStyle/>
          <a:p>
            <a:r>
              <a:rPr lang="zh-CN" altLang="en-US" dirty="0"/>
              <a:t>增加</a:t>
            </a:r>
            <a:r>
              <a:rPr lang="en-US" altLang="zh-CN" dirty="0"/>
              <a:t>SI</a:t>
            </a:r>
            <a:r>
              <a:rPr lang="zh-CN" altLang="en-US" dirty="0"/>
              <a:t>（使用平均池化）</a:t>
            </a:r>
          </a:p>
        </p:txBody>
      </p:sp>
      <p:sp>
        <p:nvSpPr>
          <p:cNvPr id="11" name="文本框 10">
            <a:extLst>
              <a:ext uri="{FF2B5EF4-FFF2-40B4-BE49-F238E27FC236}">
                <a16:creationId xmlns:a16="http://schemas.microsoft.com/office/drawing/2014/main" id="{B16B3187-0D36-4FB9-B72F-371C1CDCA27B}"/>
              </a:ext>
            </a:extLst>
          </p:cNvPr>
          <p:cNvSpPr txBox="1"/>
          <p:nvPr/>
        </p:nvSpPr>
        <p:spPr>
          <a:xfrm>
            <a:off x="6591234" y="4489553"/>
            <a:ext cx="5369025" cy="584775"/>
          </a:xfrm>
          <a:prstGeom prst="rect">
            <a:avLst/>
          </a:prstGeom>
          <a:noFill/>
        </p:spPr>
        <p:txBody>
          <a:bodyPr wrap="square">
            <a:spAutoFit/>
          </a:bodyPr>
          <a:lstStyle/>
          <a:p>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症状</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症状、症状</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草药、草药</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草药图</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组成</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的异质图</a:t>
            </a:r>
            <a:endParaRPr lang="zh-CN" altLang="en-US" sz="1400" dirty="0"/>
          </a:p>
          <a:p>
            <a:endParaRPr lang="zh-CN" altLang="en-US" dirty="0"/>
          </a:p>
        </p:txBody>
      </p:sp>
      <p:sp>
        <p:nvSpPr>
          <p:cNvPr id="13" name="文本框 12">
            <a:extLst>
              <a:ext uri="{FF2B5EF4-FFF2-40B4-BE49-F238E27FC236}">
                <a16:creationId xmlns:a16="http://schemas.microsoft.com/office/drawing/2014/main" id="{9B50F8BC-8E4B-4710-83BD-E1C26FA87DD0}"/>
              </a:ext>
            </a:extLst>
          </p:cNvPr>
          <p:cNvSpPr txBox="1"/>
          <p:nvPr/>
        </p:nvSpPr>
        <p:spPr>
          <a:xfrm>
            <a:off x="396240" y="2217868"/>
            <a:ext cx="3636310" cy="369332"/>
          </a:xfrm>
          <a:prstGeom prst="rect">
            <a:avLst/>
          </a:prstGeom>
          <a:noFill/>
        </p:spPr>
        <p:txBody>
          <a:bodyPr wrap="square">
            <a:spAutoFit/>
          </a:bodyPr>
          <a:lstStyle/>
          <a:p>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HetGNN</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异质图上</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实体嵌入</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学习</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B18D6627-E2EC-45AF-98E6-CAB0B201C502}"/>
              </a:ext>
            </a:extLst>
          </p:cNvPr>
          <p:cNvSpPr txBox="1"/>
          <p:nvPr/>
        </p:nvSpPr>
        <p:spPr>
          <a:xfrm>
            <a:off x="-33038" y="1663355"/>
            <a:ext cx="6104142" cy="369332"/>
          </a:xfrm>
          <a:prstGeom prst="rect">
            <a:avLst/>
          </a:prstGeom>
          <a:noFill/>
        </p:spPr>
        <p:txBody>
          <a:bodyPr wrap="square">
            <a:spAutoFit/>
          </a:bodyPr>
          <a:lstStyle/>
          <a:p>
            <a:pPr algn="l"/>
            <a:r>
              <a:rPr lang="en-US" altLang="zh-CN" i="0" dirty="0">
                <a:solidFill>
                  <a:srgbClr val="121212"/>
                </a:solidFill>
                <a:effectLst/>
                <a:latin typeface="Times New Roman" panose="02020603050405020304" pitchFamily="18" charset="0"/>
                <a:cs typeface="Times New Roman" panose="02020603050405020304" pitchFamily="18" charset="0"/>
              </a:rPr>
              <a:t>Heterogeneous Graph Neural Network. 2019. </a:t>
            </a:r>
            <a:r>
              <a:rPr lang="en-US" altLang="zh-CN" dirty="0">
                <a:solidFill>
                  <a:srgbClr val="121212"/>
                </a:solidFill>
                <a:latin typeface="Times New Roman" panose="02020603050405020304" pitchFamily="18" charset="0"/>
                <a:cs typeface="Times New Roman" panose="02020603050405020304" pitchFamily="18" charset="0"/>
              </a:rPr>
              <a:t>SIG</a:t>
            </a:r>
            <a:r>
              <a:rPr lang="en-US" altLang="zh-CN" i="0" dirty="0">
                <a:solidFill>
                  <a:srgbClr val="121212"/>
                </a:solidFill>
                <a:effectLst/>
                <a:latin typeface="Times New Roman" panose="02020603050405020304" pitchFamily="18" charset="0"/>
                <a:cs typeface="Times New Roman" panose="02020603050405020304" pitchFamily="18" charset="0"/>
              </a:rPr>
              <a:t>KDD</a:t>
            </a:r>
          </a:p>
        </p:txBody>
      </p:sp>
      <p:pic>
        <p:nvPicPr>
          <p:cNvPr id="20" name="图片 19">
            <a:extLst>
              <a:ext uri="{FF2B5EF4-FFF2-40B4-BE49-F238E27FC236}">
                <a16:creationId xmlns:a16="http://schemas.microsoft.com/office/drawing/2014/main" id="{336BEFC0-8BDF-4401-AD94-BB2A9A23EE39}"/>
              </a:ext>
            </a:extLst>
          </p:cNvPr>
          <p:cNvPicPr>
            <a:picLocks noChangeAspect="1"/>
          </p:cNvPicPr>
          <p:nvPr/>
        </p:nvPicPr>
        <p:blipFill>
          <a:blip r:embed="rId5"/>
          <a:stretch>
            <a:fillRect/>
          </a:stretch>
        </p:blipFill>
        <p:spPr>
          <a:xfrm>
            <a:off x="100594" y="2845130"/>
            <a:ext cx="4614919" cy="2601003"/>
          </a:xfrm>
          <a:prstGeom prst="rect">
            <a:avLst/>
          </a:prstGeom>
        </p:spPr>
      </p:pic>
      <p:cxnSp>
        <p:nvCxnSpPr>
          <p:cNvPr id="22" name="直接箭头连接符 21">
            <a:extLst>
              <a:ext uri="{FF2B5EF4-FFF2-40B4-BE49-F238E27FC236}">
                <a16:creationId xmlns:a16="http://schemas.microsoft.com/office/drawing/2014/main" id="{4DA2431C-4B3C-49DD-8D34-6CC486AEB56A}"/>
              </a:ext>
            </a:extLst>
          </p:cNvPr>
          <p:cNvCxnSpPr>
            <a:cxnSpLocks/>
          </p:cNvCxnSpPr>
          <p:nvPr/>
        </p:nvCxnSpPr>
        <p:spPr>
          <a:xfrm>
            <a:off x="4134510" y="2485851"/>
            <a:ext cx="139417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6E821DC-5218-4E85-BDA1-4E57D64CFF59}"/>
              </a:ext>
            </a:extLst>
          </p:cNvPr>
          <p:cNvSpPr txBox="1"/>
          <p:nvPr/>
        </p:nvSpPr>
        <p:spPr>
          <a:xfrm>
            <a:off x="4694978" y="2514146"/>
            <a:ext cx="947078" cy="369332"/>
          </a:xfrm>
          <a:prstGeom prst="rect">
            <a:avLst/>
          </a:prstGeom>
          <a:noFill/>
        </p:spPr>
        <p:txBody>
          <a:bodyPr wrap="square" rtlCol="0">
            <a:spAutoFit/>
          </a:bodyPr>
          <a:lstStyle/>
          <a:p>
            <a:r>
              <a:rPr lang="zh-CN" altLang="en-US" dirty="0"/>
              <a:t>迁移</a:t>
            </a:r>
          </a:p>
        </p:txBody>
      </p:sp>
      <p:sp>
        <p:nvSpPr>
          <p:cNvPr id="27" name="左大括号 26">
            <a:extLst>
              <a:ext uri="{FF2B5EF4-FFF2-40B4-BE49-F238E27FC236}">
                <a16:creationId xmlns:a16="http://schemas.microsoft.com/office/drawing/2014/main" id="{29B943DB-D8B1-4DB5-AD96-4B653CF1F94A}"/>
              </a:ext>
            </a:extLst>
          </p:cNvPr>
          <p:cNvSpPr/>
          <p:nvPr/>
        </p:nvSpPr>
        <p:spPr>
          <a:xfrm>
            <a:off x="6494031" y="5027965"/>
            <a:ext cx="361724" cy="166884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rgbClr val="FFFFFF"/>
                </a:solidFill>
              </a:ln>
            </a:endParaRPr>
          </a:p>
        </p:txBody>
      </p:sp>
    </p:spTree>
    <p:extLst>
      <p:ext uri="{BB962C8B-B14F-4D97-AF65-F5344CB8AC3E}">
        <p14:creationId xmlns:p14="http://schemas.microsoft.com/office/powerpoint/2010/main" val="2164426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3-3</a:t>
            </a:r>
          </a:p>
        </p:txBody>
      </p:sp>
      <p:sp>
        <p:nvSpPr>
          <p:cNvPr id="5" name="文本框 4"/>
          <p:cNvSpPr txBox="1"/>
          <p:nvPr/>
        </p:nvSpPr>
        <p:spPr>
          <a:xfrm>
            <a:off x="807719" y="320675"/>
            <a:ext cx="3722400" cy="830997"/>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经典图推荐模型</a:t>
            </a:r>
            <a:r>
              <a:rPr lang="en-US" altLang="zh-CN" sz="2400" b="1" dirty="0">
                <a:solidFill>
                  <a:schemeClr val="bg1"/>
                </a:solidFill>
                <a:latin typeface="微软雅黑" panose="020B0503020204020204" charset="-122"/>
                <a:ea typeface="微软雅黑" panose="020B0503020204020204" charset="-122"/>
              </a:rPr>
              <a:t>-</a:t>
            </a:r>
          </a:p>
          <a:p>
            <a:pPr algn="ctr"/>
            <a:r>
              <a:rPr lang="en-US" altLang="zh-CN" sz="2400" b="1" dirty="0" err="1">
                <a:solidFill>
                  <a:schemeClr val="bg1"/>
                </a:solidFill>
                <a:latin typeface="微软雅黑" panose="020B0503020204020204" charset="-122"/>
                <a:ea typeface="微软雅黑" panose="020B0503020204020204" charset="-122"/>
              </a:rPr>
              <a:t>PinSage</a:t>
            </a:r>
            <a:r>
              <a:rPr lang="en-US" altLang="zh-CN" sz="2400" b="1" dirty="0">
                <a:solidFill>
                  <a:schemeClr val="bg1"/>
                </a:solidFill>
                <a:latin typeface="微软雅黑" panose="020B0503020204020204" charset="-122"/>
                <a:ea typeface="微软雅黑" panose="020B0503020204020204" charset="-122"/>
              </a:rPr>
              <a:t>(1/2)</a:t>
            </a: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18</a:t>
            </a:fld>
            <a:endParaRPr lang="zh-CN" altLang="en-US"/>
          </a:p>
        </p:txBody>
      </p:sp>
      <p:pic>
        <p:nvPicPr>
          <p:cNvPr id="6" name="图片 5">
            <a:extLst>
              <a:ext uri="{FF2B5EF4-FFF2-40B4-BE49-F238E27FC236}">
                <a16:creationId xmlns:a16="http://schemas.microsoft.com/office/drawing/2014/main" id="{206B6EDB-5A26-4A76-A554-33015897C530}"/>
              </a:ext>
            </a:extLst>
          </p:cNvPr>
          <p:cNvPicPr/>
          <p:nvPr/>
        </p:nvPicPr>
        <p:blipFill>
          <a:blip r:embed="rId3"/>
          <a:stretch>
            <a:fillRect/>
          </a:stretch>
        </p:blipFill>
        <p:spPr>
          <a:xfrm>
            <a:off x="5905209" y="2523399"/>
            <a:ext cx="5768373" cy="3813381"/>
          </a:xfrm>
          <a:prstGeom prst="rect">
            <a:avLst/>
          </a:prstGeom>
          <a:noFill/>
          <a:ln>
            <a:noFill/>
          </a:ln>
        </p:spPr>
      </p:pic>
      <p:sp>
        <p:nvSpPr>
          <p:cNvPr id="8" name="文本框 7">
            <a:extLst>
              <a:ext uri="{FF2B5EF4-FFF2-40B4-BE49-F238E27FC236}">
                <a16:creationId xmlns:a16="http://schemas.microsoft.com/office/drawing/2014/main" id="{7B0392B6-E4D6-441C-8D43-02056B655049}"/>
              </a:ext>
            </a:extLst>
          </p:cNvPr>
          <p:cNvSpPr txBox="1"/>
          <p:nvPr/>
        </p:nvSpPr>
        <p:spPr>
          <a:xfrm>
            <a:off x="195445" y="1486959"/>
            <a:ext cx="5350286"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Graph convolutional neural networks for web-scale recommender systems.2018.SIGKDD</a:t>
            </a:r>
            <a:endParaRPr lang="zh-CN" altLang="en-US" dirty="0"/>
          </a:p>
        </p:txBody>
      </p:sp>
      <p:sp>
        <p:nvSpPr>
          <p:cNvPr id="10" name="文本框 9">
            <a:extLst>
              <a:ext uri="{FF2B5EF4-FFF2-40B4-BE49-F238E27FC236}">
                <a16:creationId xmlns:a16="http://schemas.microsoft.com/office/drawing/2014/main" id="{74402668-C551-4BF9-BA87-3EC50B9DFA3D}"/>
              </a:ext>
            </a:extLst>
          </p:cNvPr>
          <p:cNvSpPr txBox="1"/>
          <p:nvPr/>
        </p:nvSpPr>
        <p:spPr>
          <a:xfrm>
            <a:off x="141808" y="2123895"/>
            <a:ext cx="3636659" cy="646331"/>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图上节点和边数量达数亿级</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别时</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可采用的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工业</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推荐算法</a:t>
            </a:r>
            <a:endParaRPr lang="zh-CN" altLang="en-US" b="1" dirty="0"/>
          </a:p>
        </p:txBody>
      </p:sp>
      <p:cxnSp>
        <p:nvCxnSpPr>
          <p:cNvPr id="12" name="直接箭头连接符 11">
            <a:extLst>
              <a:ext uri="{FF2B5EF4-FFF2-40B4-BE49-F238E27FC236}">
                <a16:creationId xmlns:a16="http://schemas.microsoft.com/office/drawing/2014/main" id="{CF1CAA4F-1D34-4F22-9FBC-9AA31F733438}"/>
              </a:ext>
            </a:extLst>
          </p:cNvPr>
          <p:cNvCxnSpPr>
            <a:cxnSpLocks/>
          </p:cNvCxnSpPr>
          <p:nvPr/>
        </p:nvCxnSpPr>
        <p:spPr>
          <a:xfrm>
            <a:off x="4655688" y="2123895"/>
            <a:ext cx="233401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484B3B5-FBDA-4A5C-9608-126AA76B35F1}"/>
              </a:ext>
            </a:extLst>
          </p:cNvPr>
          <p:cNvSpPr txBox="1"/>
          <p:nvPr/>
        </p:nvSpPr>
        <p:spPr>
          <a:xfrm>
            <a:off x="5431670" y="1715487"/>
            <a:ext cx="947078" cy="369332"/>
          </a:xfrm>
          <a:prstGeom prst="rect">
            <a:avLst/>
          </a:prstGeom>
          <a:noFill/>
        </p:spPr>
        <p:txBody>
          <a:bodyPr wrap="square" rtlCol="0">
            <a:spAutoFit/>
          </a:bodyPr>
          <a:lstStyle/>
          <a:p>
            <a:r>
              <a:rPr lang="zh-CN" altLang="en-US" dirty="0"/>
              <a:t>迁移</a:t>
            </a:r>
          </a:p>
        </p:txBody>
      </p:sp>
      <p:sp>
        <p:nvSpPr>
          <p:cNvPr id="15" name="文本框 14">
            <a:extLst>
              <a:ext uri="{FF2B5EF4-FFF2-40B4-BE49-F238E27FC236}">
                <a16:creationId xmlns:a16="http://schemas.microsoft.com/office/drawing/2014/main" id="{EEEBBC5D-155A-4E19-B614-AB14A86A768A}"/>
              </a:ext>
            </a:extLst>
          </p:cNvPr>
          <p:cNvSpPr txBox="1"/>
          <p:nvPr/>
        </p:nvSpPr>
        <p:spPr>
          <a:xfrm>
            <a:off x="6268617" y="192643"/>
            <a:ext cx="2188420" cy="369332"/>
          </a:xfrm>
          <a:prstGeom prst="rect">
            <a:avLst/>
          </a:prstGeom>
          <a:noFill/>
        </p:spPr>
        <p:txBody>
          <a:bodyPr wrap="none" rtlCol="0">
            <a:spAutoFit/>
          </a:bodyPr>
          <a:lstStyle/>
          <a:p>
            <a:r>
              <a:rPr lang="zh-CN" altLang="en-US" b="1" dirty="0"/>
              <a:t>（</a:t>
            </a:r>
            <a:r>
              <a:rPr lang="en-US" altLang="zh-CN" b="1" dirty="0"/>
              <a:t>1</a:t>
            </a:r>
            <a:r>
              <a:rPr lang="zh-CN" altLang="en-US" b="1" dirty="0"/>
              <a:t>）多层采样过程</a:t>
            </a:r>
          </a:p>
        </p:txBody>
      </p:sp>
      <p:pic>
        <p:nvPicPr>
          <p:cNvPr id="24" name="图片 23">
            <a:extLst>
              <a:ext uri="{FF2B5EF4-FFF2-40B4-BE49-F238E27FC236}">
                <a16:creationId xmlns:a16="http://schemas.microsoft.com/office/drawing/2014/main" id="{511DC2A9-A38B-480C-8EB6-95BCB5FE317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469" y="2832106"/>
            <a:ext cx="5404964" cy="3195965"/>
          </a:xfrm>
          <a:prstGeom prst="rect">
            <a:avLst/>
          </a:prstGeom>
          <a:noFill/>
          <a:ln>
            <a:noFill/>
          </a:ln>
        </p:spPr>
      </p:pic>
      <p:sp>
        <p:nvSpPr>
          <p:cNvPr id="26" name="文本框 25">
            <a:extLst>
              <a:ext uri="{FF2B5EF4-FFF2-40B4-BE49-F238E27FC236}">
                <a16:creationId xmlns:a16="http://schemas.microsoft.com/office/drawing/2014/main" id="{717DFD70-F498-4C5A-8E46-1DE1C5CAB155}"/>
              </a:ext>
            </a:extLst>
          </p:cNvPr>
          <p:cNvSpPr txBox="1"/>
          <p:nvPr/>
        </p:nvSpPr>
        <p:spPr>
          <a:xfrm>
            <a:off x="6989704" y="635044"/>
            <a:ext cx="1388352" cy="923330"/>
          </a:xfrm>
          <a:prstGeom prst="rect">
            <a:avLst/>
          </a:prstGeom>
          <a:noFill/>
        </p:spPr>
        <p:txBody>
          <a:bodyPr wrap="square" rtlCol="0">
            <a:spAutoFit/>
          </a:bodyPr>
          <a:lstStyle/>
          <a:p>
            <a:r>
              <a:rPr lang="zh-CN" altLang="en-US" dirty="0"/>
              <a:t>种子节点采样邻居的过程：</a:t>
            </a:r>
          </a:p>
        </p:txBody>
      </p:sp>
      <p:sp>
        <p:nvSpPr>
          <p:cNvPr id="27" name="文本框 26">
            <a:extLst>
              <a:ext uri="{FF2B5EF4-FFF2-40B4-BE49-F238E27FC236}">
                <a16:creationId xmlns:a16="http://schemas.microsoft.com/office/drawing/2014/main" id="{C10197BC-46D3-4CC4-B982-88EC8D218278}"/>
              </a:ext>
            </a:extLst>
          </p:cNvPr>
          <p:cNvSpPr txBox="1"/>
          <p:nvPr/>
        </p:nvSpPr>
        <p:spPr>
          <a:xfrm>
            <a:off x="8324500" y="1115679"/>
            <a:ext cx="3971707" cy="369332"/>
          </a:xfrm>
          <a:prstGeom prst="rect">
            <a:avLst/>
          </a:prstGeom>
          <a:noFill/>
        </p:spPr>
        <p:txBody>
          <a:bodyPr wrap="square" rtlCol="0">
            <a:spAutoFit/>
          </a:bodyPr>
          <a:lstStyle/>
          <a:p>
            <a:r>
              <a:rPr lang="zh-CN" altLang="en-US" b="1" dirty="0"/>
              <a:t>基于重启策略的随机游走重要性采样</a:t>
            </a:r>
          </a:p>
        </p:txBody>
      </p:sp>
      <p:sp>
        <p:nvSpPr>
          <p:cNvPr id="28" name="文本框 27">
            <a:extLst>
              <a:ext uri="{FF2B5EF4-FFF2-40B4-BE49-F238E27FC236}">
                <a16:creationId xmlns:a16="http://schemas.microsoft.com/office/drawing/2014/main" id="{6F2D5CB8-9CF3-45D9-BE6C-C8BE07DFD8E3}"/>
              </a:ext>
            </a:extLst>
          </p:cNvPr>
          <p:cNvSpPr txBox="1"/>
          <p:nvPr/>
        </p:nvSpPr>
        <p:spPr>
          <a:xfrm>
            <a:off x="6989704" y="1780980"/>
            <a:ext cx="1334796" cy="369332"/>
          </a:xfrm>
          <a:prstGeom prst="rect">
            <a:avLst/>
          </a:prstGeom>
          <a:noFill/>
        </p:spPr>
        <p:txBody>
          <a:bodyPr wrap="square" rtlCol="0">
            <a:spAutoFit/>
          </a:bodyPr>
          <a:lstStyle/>
          <a:p>
            <a:r>
              <a:rPr lang="zh-CN" altLang="en-US" dirty="0"/>
              <a:t>多层采样：</a:t>
            </a:r>
          </a:p>
        </p:txBody>
      </p:sp>
      <p:sp>
        <p:nvSpPr>
          <p:cNvPr id="29" name="文本框 28">
            <a:extLst>
              <a:ext uri="{FF2B5EF4-FFF2-40B4-BE49-F238E27FC236}">
                <a16:creationId xmlns:a16="http://schemas.microsoft.com/office/drawing/2014/main" id="{C446EDB5-2635-4495-9837-BFCF7B347F38}"/>
              </a:ext>
            </a:extLst>
          </p:cNvPr>
          <p:cNvSpPr txBox="1"/>
          <p:nvPr/>
        </p:nvSpPr>
        <p:spPr>
          <a:xfrm>
            <a:off x="8378056" y="1780980"/>
            <a:ext cx="3409222" cy="646331"/>
          </a:xfrm>
          <a:prstGeom prst="rect">
            <a:avLst/>
          </a:prstGeom>
          <a:noFill/>
        </p:spPr>
        <p:txBody>
          <a:bodyPr wrap="square" rtlCol="0">
            <a:spAutoFit/>
          </a:bodyPr>
          <a:lstStyle/>
          <a:p>
            <a:r>
              <a:rPr lang="zh-CN" altLang="en-US" dirty="0"/>
              <a:t>每次采样得到的邻居节点都和原节点一起作为新的种子节点</a:t>
            </a:r>
          </a:p>
        </p:txBody>
      </p:sp>
    </p:spTree>
    <p:extLst>
      <p:ext uri="{BB962C8B-B14F-4D97-AF65-F5344CB8AC3E}">
        <p14:creationId xmlns:p14="http://schemas.microsoft.com/office/powerpoint/2010/main" val="749021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3-3</a:t>
            </a:r>
          </a:p>
        </p:txBody>
      </p:sp>
      <p:sp>
        <p:nvSpPr>
          <p:cNvPr id="5" name="文本框 4"/>
          <p:cNvSpPr txBox="1"/>
          <p:nvPr/>
        </p:nvSpPr>
        <p:spPr>
          <a:xfrm>
            <a:off x="807719" y="320675"/>
            <a:ext cx="3722400" cy="830997"/>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经典图推荐模型</a:t>
            </a:r>
            <a:r>
              <a:rPr lang="en-US" altLang="zh-CN" sz="2400" b="1" dirty="0">
                <a:solidFill>
                  <a:schemeClr val="bg1"/>
                </a:solidFill>
                <a:latin typeface="微软雅黑" panose="020B0503020204020204" charset="-122"/>
                <a:ea typeface="微软雅黑" panose="020B0503020204020204" charset="-122"/>
              </a:rPr>
              <a:t>-</a:t>
            </a:r>
          </a:p>
          <a:p>
            <a:pPr algn="ctr"/>
            <a:r>
              <a:rPr lang="en-US" altLang="zh-CN" sz="2400" b="1" dirty="0" err="1">
                <a:solidFill>
                  <a:schemeClr val="bg1"/>
                </a:solidFill>
                <a:latin typeface="微软雅黑" panose="020B0503020204020204" charset="-122"/>
                <a:ea typeface="微软雅黑" panose="020B0503020204020204" charset="-122"/>
              </a:rPr>
              <a:t>PinSage</a:t>
            </a:r>
            <a:r>
              <a:rPr lang="en-US" altLang="zh-CN" sz="2400" b="1" dirty="0">
                <a:solidFill>
                  <a:schemeClr val="bg1"/>
                </a:solidFill>
                <a:latin typeface="微软雅黑" panose="020B0503020204020204" charset="-122"/>
                <a:ea typeface="微软雅黑" panose="020B0503020204020204" charset="-122"/>
              </a:rPr>
              <a:t>(2/2)</a:t>
            </a: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a:xfrm>
            <a:off x="7720049" y="5681942"/>
            <a:ext cx="2743200" cy="365125"/>
          </a:xfrm>
        </p:spPr>
        <p:txBody>
          <a:bodyPr/>
          <a:lstStyle/>
          <a:p>
            <a:fld id="{7D9BB5D0-35E4-459D-AEF3-FE4D7C45CC19}" type="slidenum">
              <a:rPr lang="zh-CN" altLang="en-US" smtClean="0"/>
              <a:t>19</a:t>
            </a:fld>
            <a:endParaRPr lang="zh-CN" altLang="en-US"/>
          </a:p>
        </p:txBody>
      </p:sp>
      <p:pic>
        <p:nvPicPr>
          <p:cNvPr id="8" name="图片 7">
            <a:extLst>
              <a:ext uri="{FF2B5EF4-FFF2-40B4-BE49-F238E27FC236}">
                <a16:creationId xmlns:a16="http://schemas.microsoft.com/office/drawing/2014/main" id="{B43AA013-0A60-4C69-895B-E6D750709B51}"/>
              </a:ext>
            </a:extLst>
          </p:cNvPr>
          <p:cNvPicPr/>
          <p:nvPr/>
        </p:nvPicPr>
        <p:blipFill>
          <a:blip r:embed="rId3"/>
          <a:stretch>
            <a:fillRect/>
          </a:stretch>
        </p:blipFill>
        <p:spPr>
          <a:xfrm>
            <a:off x="299119" y="1594092"/>
            <a:ext cx="6185578" cy="4870403"/>
          </a:xfrm>
          <a:prstGeom prst="rect">
            <a:avLst/>
          </a:prstGeom>
          <a:noFill/>
          <a:ln>
            <a:noFill/>
          </a:ln>
        </p:spPr>
      </p:pic>
      <p:sp>
        <p:nvSpPr>
          <p:cNvPr id="2" name="文本框 1">
            <a:extLst>
              <a:ext uri="{FF2B5EF4-FFF2-40B4-BE49-F238E27FC236}">
                <a16:creationId xmlns:a16="http://schemas.microsoft.com/office/drawing/2014/main" id="{34543F19-9CCC-4243-9F98-81955A557298}"/>
              </a:ext>
            </a:extLst>
          </p:cNvPr>
          <p:cNvSpPr txBox="1"/>
          <p:nvPr/>
        </p:nvSpPr>
        <p:spPr>
          <a:xfrm>
            <a:off x="6638124" y="765607"/>
            <a:ext cx="2868843" cy="369332"/>
          </a:xfrm>
          <a:prstGeom prst="rect">
            <a:avLst/>
          </a:prstGeom>
          <a:noFill/>
        </p:spPr>
        <p:txBody>
          <a:bodyPr wrap="square" rtlCol="0">
            <a:spAutoFit/>
          </a:bodyPr>
          <a:lstStyle/>
          <a:p>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多级嵌入传播层</a:t>
            </a:r>
            <a:endParaRPr lang="zh-CN" altLang="en-US" b="1" dirty="0"/>
          </a:p>
        </p:txBody>
      </p:sp>
      <p:pic>
        <p:nvPicPr>
          <p:cNvPr id="11" name="图片 10">
            <a:extLst>
              <a:ext uri="{FF2B5EF4-FFF2-40B4-BE49-F238E27FC236}">
                <a16:creationId xmlns:a16="http://schemas.microsoft.com/office/drawing/2014/main" id="{2C9796E3-14E7-4444-B624-BD87E619C1A0}"/>
              </a:ext>
            </a:extLst>
          </p:cNvPr>
          <p:cNvPicPr>
            <a:picLocks noChangeAspect="1"/>
          </p:cNvPicPr>
          <p:nvPr/>
        </p:nvPicPr>
        <p:blipFill>
          <a:blip r:embed="rId4"/>
          <a:stretch>
            <a:fillRect/>
          </a:stretch>
        </p:blipFill>
        <p:spPr>
          <a:xfrm>
            <a:off x="6931114" y="1199972"/>
            <a:ext cx="4892101" cy="1188967"/>
          </a:xfrm>
          <a:prstGeom prst="rect">
            <a:avLst/>
          </a:prstGeom>
        </p:spPr>
      </p:pic>
      <p:pic>
        <p:nvPicPr>
          <p:cNvPr id="13" name="图片 12">
            <a:extLst>
              <a:ext uri="{FF2B5EF4-FFF2-40B4-BE49-F238E27FC236}">
                <a16:creationId xmlns:a16="http://schemas.microsoft.com/office/drawing/2014/main" id="{38F8CA91-3BFB-453D-A3B8-A391D701780B}"/>
              </a:ext>
            </a:extLst>
          </p:cNvPr>
          <p:cNvPicPr>
            <a:picLocks noChangeAspect="1"/>
          </p:cNvPicPr>
          <p:nvPr/>
        </p:nvPicPr>
        <p:blipFill>
          <a:blip r:embed="rId5"/>
          <a:stretch>
            <a:fillRect/>
          </a:stretch>
        </p:blipFill>
        <p:spPr>
          <a:xfrm>
            <a:off x="6805784" y="2372006"/>
            <a:ext cx="3964592" cy="1199018"/>
          </a:xfrm>
          <a:prstGeom prst="rect">
            <a:avLst/>
          </a:prstGeom>
        </p:spPr>
      </p:pic>
      <p:pic>
        <p:nvPicPr>
          <p:cNvPr id="15" name="图片 14">
            <a:extLst>
              <a:ext uri="{FF2B5EF4-FFF2-40B4-BE49-F238E27FC236}">
                <a16:creationId xmlns:a16="http://schemas.microsoft.com/office/drawing/2014/main" id="{DC889816-2DD1-433E-9BB7-57D9074C0CD9}"/>
              </a:ext>
            </a:extLst>
          </p:cNvPr>
          <p:cNvPicPr>
            <a:picLocks noChangeAspect="1"/>
          </p:cNvPicPr>
          <p:nvPr/>
        </p:nvPicPr>
        <p:blipFill>
          <a:blip r:embed="rId6"/>
          <a:stretch>
            <a:fillRect/>
          </a:stretch>
        </p:blipFill>
        <p:spPr>
          <a:xfrm>
            <a:off x="6926215" y="3692948"/>
            <a:ext cx="4482469" cy="1050110"/>
          </a:xfrm>
          <a:prstGeom prst="rect">
            <a:avLst/>
          </a:prstGeom>
        </p:spPr>
      </p:pic>
      <p:sp>
        <p:nvSpPr>
          <p:cNvPr id="16" name="左大括号 15">
            <a:extLst>
              <a:ext uri="{FF2B5EF4-FFF2-40B4-BE49-F238E27FC236}">
                <a16:creationId xmlns:a16="http://schemas.microsoft.com/office/drawing/2014/main" id="{DF48D505-3310-4992-A169-61858DE3EFBA}"/>
              </a:ext>
            </a:extLst>
          </p:cNvPr>
          <p:cNvSpPr/>
          <p:nvPr/>
        </p:nvSpPr>
        <p:spPr>
          <a:xfrm>
            <a:off x="6715042" y="1528654"/>
            <a:ext cx="401118" cy="277456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rgbClr val="FFFFFF"/>
                </a:solidFill>
              </a:ln>
            </a:endParaRPr>
          </a:p>
        </p:txBody>
      </p:sp>
      <p:sp>
        <p:nvSpPr>
          <p:cNvPr id="17" name="文本框 16">
            <a:extLst>
              <a:ext uri="{FF2B5EF4-FFF2-40B4-BE49-F238E27FC236}">
                <a16:creationId xmlns:a16="http://schemas.microsoft.com/office/drawing/2014/main" id="{ECC654CF-3E11-439C-BA07-83604AA5EA05}"/>
              </a:ext>
            </a:extLst>
          </p:cNvPr>
          <p:cNvSpPr txBox="1"/>
          <p:nvPr/>
        </p:nvSpPr>
        <p:spPr>
          <a:xfrm>
            <a:off x="7063889" y="5358776"/>
            <a:ext cx="3169015" cy="646331"/>
          </a:xfrm>
          <a:prstGeom prst="rect">
            <a:avLst/>
          </a:prstGeom>
          <a:noFill/>
        </p:spPr>
        <p:txBody>
          <a:bodyPr wrap="square" rtlCol="0">
            <a:spAutoFit/>
          </a:bodyPr>
          <a:lstStyle/>
          <a:p>
            <a:r>
              <a:rPr lang="en-US" altLang="zh-CN" dirty="0"/>
              <a:t>BPR</a:t>
            </a:r>
            <a:r>
              <a:rPr lang="zh-CN" altLang="en-US" dirty="0"/>
              <a:t>损失  改为  </a:t>
            </a:r>
            <a:r>
              <a:rPr lang="en-US" altLang="zh-CN" dirty="0" err="1"/>
              <a:t>MultiLabel</a:t>
            </a:r>
            <a:r>
              <a:rPr lang="zh-CN" altLang="en-US" dirty="0"/>
              <a:t>损失</a:t>
            </a:r>
          </a:p>
          <a:p>
            <a:endParaRPr lang="zh-CN" altLang="en-US" dirty="0"/>
          </a:p>
        </p:txBody>
      </p:sp>
      <p:sp>
        <p:nvSpPr>
          <p:cNvPr id="18" name="文本框 17">
            <a:extLst>
              <a:ext uri="{FF2B5EF4-FFF2-40B4-BE49-F238E27FC236}">
                <a16:creationId xmlns:a16="http://schemas.microsoft.com/office/drawing/2014/main" id="{23D6B3AB-751C-4B05-8C2A-C342B5433CF3}"/>
              </a:ext>
            </a:extLst>
          </p:cNvPr>
          <p:cNvSpPr txBox="1"/>
          <p:nvPr/>
        </p:nvSpPr>
        <p:spPr>
          <a:xfrm>
            <a:off x="7063889" y="5779011"/>
            <a:ext cx="2533929" cy="369332"/>
          </a:xfrm>
          <a:prstGeom prst="rect">
            <a:avLst/>
          </a:prstGeom>
          <a:noFill/>
        </p:spPr>
        <p:txBody>
          <a:bodyPr wrap="square" rtlCol="0">
            <a:spAutoFit/>
          </a:bodyPr>
          <a:lstStyle/>
          <a:p>
            <a:r>
              <a:rPr lang="zh-CN" altLang="en-US" dirty="0"/>
              <a:t>增加</a:t>
            </a:r>
            <a:r>
              <a:rPr lang="en-US" altLang="zh-CN" dirty="0"/>
              <a:t>SI</a:t>
            </a:r>
            <a:r>
              <a:rPr lang="zh-CN" altLang="en-US" dirty="0"/>
              <a:t>（使用平均池化）</a:t>
            </a:r>
          </a:p>
        </p:txBody>
      </p:sp>
      <p:sp>
        <p:nvSpPr>
          <p:cNvPr id="19" name="文本框 18">
            <a:extLst>
              <a:ext uri="{FF2B5EF4-FFF2-40B4-BE49-F238E27FC236}">
                <a16:creationId xmlns:a16="http://schemas.microsoft.com/office/drawing/2014/main" id="{8FF58445-BC94-49BE-A332-9C02617E4387}"/>
              </a:ext>
            </a:extLst>
          </p:cNvPr>
          <p:cNvSpPr txBox="1"/>
          <p:nvPr/>
        </p:nvSpPr>
        <p:spPr>
          <a:xfrm>
            <a:off x="6715042" y="4846208"/>
            <a:ext cx="1563555" cy="369332"/>
          </a:xfrm>
          <a:prstGeom prst="rect">
            <a:avLst/>
          </a:prstGeom>
          <a:noFill/>
        </p:spPr>
        <p:txBody>
          <a:bodyPr wrap="square" rtlCol="0">
            <a:spAutoFit/>
          </a:bodyPr>
          <a:lstStyle/>
          <a:p>
            <a:r>
              <a:rPr lang="zh-CN" altLang="en-US" b="1" dirty="0"/>
              <a:t>（</a:t>
            </a:r>
            <a:r>
              <a:rPr lang="en-US" altLang="zh-CN" b="1" dirty="0"/>
              <a:t>3</a:t>
            </a:r>
            <a:r>
              <a:rPr lang="zh-CN" altLang="en-US" b="1" dirty="0"/>
              <a:t>）训练</a:t>
            </a:r>
          </a:p>
        </p:txBody>
      </p:sp>
    </p:spTree>
    <p:extLst>
      <p:ext uri="{BB962C8B-B14F-4D97-AF65-F5344CB8AC3E}">
        <p14:creationId xmlns:p14="http://schemas.microsoft.com/office/powerpoint/2010/main" val="1030863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6280" y="449580"/>
            <a:ext cx="2758440" cy="8686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7320" y="577215"/>
            <a:ext cx="1356360" cy="584775"/>
          </a:xfrm>
          <a:prstGeom prst="rect">
            <a:avLst/>
          </a:prstGeom>
          <a:noFill/>
        </p:spPr>
        <p:txBody>
          <a:bodyPr wrap="square" rtlCol="0">
            <a:spAutoFit/>
          </a:bodyPr>
          <a:lstStyle/>
          <a:p>
            <a:pPr algn="ctr"/>
            <a:r>
              <a:rPr lang="zh-CN" altLang="en-US" sz="3200">
                <a:solidFill>
                  <a:schemeClr val="bg1"/>
                </a:solidFill>
                <a:latin typeface="微软雅黑" panose="020B0503020204020204" charset="-122"/>
                <a:ea typeface="微软雅黑" panose="020B0503020204020204" charset="-122"/>
              </a:rPr>
              <a:t>目  录</a:t>
            </a:r>
          </a:p>
        </p:txBody>
      </p:sp>
      <p:sp>
        <p:nvSpPr>
          <p:cNvPr id="6" name="矩形 5"/>
          <p:cNvSpPr/>
          <p:nvPr/>
        </p:nvSpPr>
        <p:spPr>
          <a:xfrm>
            <a:off x="960120" y="739140"/>
            <a:ext cx="289560" cy="2895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910840" y="739140"/>
            <a:ext cx="289560" cy="2895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37373" y="1798817"/>
            <a:ext cx="1463040"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第一部分</a:t>
            </a:r>
          </a:p>
        </p:txBody>
      </p:sp>
      <p:cxnSp>
        <p:nvCxnSpPr>
          <p:cNvPr id="9" name="直接连接符 8"/>
          <p:cNvCxnSpPr/>
          <p:nvPr/>
        </p:nvCxnSpPr>
        <p:spPr>
          <a:xfrm>
            <a:off x="2117121" y="1794796"/>
            <a:ext cx="0" cy="41148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191898" y="1771500"/>
            <a:ext cx="1318261"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选题概述</a:t>
            </a:r>
          </a:p>
        </p:txBody>
      </p:sp>
      <p:pic>
        <p:nvPicPr>
          <p:cNvPr id="11" name="图片 10" descr="Mypsd_2119_201305220824240001B"/>
          <p:cNvPicPr>
            <a:picLocks noChangeAspect="1"/>
          </p:cNvPicPr>
          <p:nvPr/>
        </p:nvPicPr>
        <p:blipFill>
          <a:blip r:embed="rId3"/>
          <a:srcRect t="6364" b="2557"/>
          <a:stretch>
            <a:fillRect/>
          </a:stretch>
        </p:blipFill>
        <p:spPr>
          <a:xfrm>
            <a:off x="8091805" y="1273175"/>
            <a:ext cx="4082415" cy="4739005"/>
          </a:xfrm>
          <a:prstGeom prst="rect">
            <a:avLst/>
          </a:prstGeom>
        </p:spPr>
      </p:pic>
      <p:cxnSp>
        <p:nvCxnSpPr>
          <p:cNvPr id="12" name="直接连接符 11"/>
          <p:cNvCxnSpPr>
            <a:cxnSpLocks/>
          </p:cNvCxnSpPr>
          <p:nvPr/>
        </p:nvCxnSpPr>
        <p:spPr>
          <a:xfrm flipV="1">
            <a:off x="3454684" y="1994140"/>
            <a:ext cx="3706953" cy="26555"/>
          </a:xfrm>
          <a:prstGeom prst="line">
            <a:avLst/>
          </a:prstGeom>
          <a:ln w="254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406442" y="1764988"/>
            <a:ext cx="274351"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3</a:t>
            </a:r>
          </a:p>
        </p:txBody>
      </p:sp>
      <p:sp>
        <p:nvSpPr>
          <p:cNvPr id="19" name="文本框 18"/>
          <p:cNvSpPr txBox="1"/>
          <p:nvPr/>
        </p:nvSpPr>
        <p:spPr>
          <a:xfrm>
            <a:off x="821084" y="2504986"/>
            <a:ext cx="1463040"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第二部分</a:t>
            </a:r>
          </a:p>
        </p:txBody>
      </p:sp>
      <p:cxnSp>
        <p:nvCxnSpPr>
          <p:cNvPr id="20" name="直接连接符 19"/>
          <p:cNvCxnSpPr/>
          <p:nvPr/>
        </p:nvCxnSpPr>
        <p:spPr>
          <a:xfrm>
            <a:off x="2116673" y="2500008"/>
            <a:ext cx="0" cy="41148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117121" y="2505927"/>
            <a:ext cx="2331720"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相关理论和技术</a:t>
            </a:r>
          </a:p>
        </p:txBody>
      </p:sp>
      <p:cxnSp>
        <p:nvCxnSpPr>
          <p:cNvPr id="22" name="直接连接符 21"/>
          <p:cNvCxnSpPr>
            <a:cxnSpLocks/>
          </p:cNvCxnSpPr>
          <p:nvPr/>
        </p:nvCxnSpPr>
        <p:spPr>
          <a:xfrm flipV="1">
            <a:off x="4209032" y="2705748"/>
            <a:ext cx="2952605" cy="35317"/>
          </a:xfrm>
          <a:prstGeom prst="line">
            <a:avLst/>
          </a:prstGeom>
          <a:ln w="254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21084" y="3229394"/>
            <a:ext cx="1463040"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第三部分</a:t>
            </a:r>
          </a:p>
        </p:txBody>
      </p:sp>
      <p:cxnSp>
        <p:nvCxnSpPr>
          <p:cNvPr id="25" name="直接连接符 24"/>
          <p:cNvCxnSpPr/>
          <p:nvPr/>
        </p:nvCxnSpPr>
        <p:spPr>
          <a:xfrm>
            <a:off x="2116673" y="3222653"/>
            <a:ext cx="0" cy="41148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117121" y="3229394"/>
            <a:ext cx="2331720"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中药推荐模型</a:t>
            </a:r>
          </a:p>
        </p:txBody>
      </p:sp>
      <p:cxnSp>
        <p:nvCxnSpPr>
          <p:cNvPr id="27" name="直接连接符 26"/>
          <p:cNvCxnSpPr>
            <a:cxnSpLocks/>
          </p:cNvCxnSpPr>
          <p:nvPr/>
        </p:nvCxnSpPr>
        <p:spPr>
          <a:xfrm>
            <a:off x="4027548" y="3423920"/>
            <a:ext cx="3189930" cy="0"/>
          </a:xfrm>
          <a:prstGeom prst="line">
            <a:avLst/>
          </a:prstGeom>
          <a:ln w="254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317111" y="3193113"/>
            <a:ext cx="501650"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11</a:t>
            </a:r>
          </a:p>
        </p:txBody>
      </p:sp>
      <p:sp>
        <p:nvSpPr>
          <p:cNvPr id="29" name="文本框 28"/>
          <p:cNvSpPr txBox="1"/>
          <p:nvPr/>
        </p:nvSpPr>
        <p:spPr>
          <a:xfrm>
            <a:off x="837373" y="3964968"/>
            <a:ext cx="1463040"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第四部分</a:t>
            </a:r>
          </a:p>
        </p:txBody>
      </p:sp>
      <p:cxnSp>
        <p:nvCxnSpPr>
          <p:cNvPr id="30" name="直接连接符 29"/>
          <p:cNvCxnSpPr/>
          <p:nvPr/>
        </p:nvCxnSpPr>
        <p:spPr>
          <a:xfrm>
            <a:off x="2116673" y="3944821"/>
            <a:ext cx="0" cy="41148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cxnSpLocks/>
          </p:cNvCxnSpPr>
          <p:nvPr/>
        </p:nvCxnSpPr>
        <p:spPr>
          <a:xfrm flipV="1">
            <a:off x="4781405" y="4117117"/>
            <a:ext cx="2380232" cy="24766"/>
          </a:xfrm>
          <a:prstGeom prst="line">
            <a:avLst/>
          </a:prstGeom>
          <a:ln w="254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311431" y="3873855"/>
            <a:ext cx="501650"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20</a:t>
            </a:r>
          </a:p>
        </p:txBody>
      </p:sp>
      <p:sp>
        <p:nvSpPr>
          <p:cNvPr id="34" name="文本框 33"/>
          <p:cNvSpPr txBox="1"/>
          <p:nvPr/>
        </p:nvSpPr>
        <p:spPr>
          <a:xfrm>
            <a:off x="839098" y="4641276"/>
            <a:ext cx="1463040"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第五部分</a:t>
            </a:r>
          </a:p>
        </p:txBody>
      </p:sp>
      <p:cxnSp>
        <p:nvCxnSpPr>
          <p:cNvPr id="35" name="直接连接符 34"/>
          <p:cNvCxnSpPr/>
          <p:nvPr/>
        </p:nvCxnSpPr>
        <p:spPr>
          <a:xfrm>
            <a:off x="2116673" y="4627899"/>
            <a:ext cx="0" cy="41148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110131" y="4637571"/>
            <a:ext cx="3673132"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中药推荐的可视化系统</a:t>
            </a:r>
          </a:p>
        </p:txBody>
      </p:sp>
      <p:cxnSp>
        <p:nvCxnSpPr>
          <p:cNvPr id="37" name="直接连接符 36"/>
          <p:cNvCxnSpPr>
            <a:cxnSpLocks/>
          </p:cNvCxnSpPr>
          <p:nvPr/>
        </p:nvCxnSpPr>
        <p:spPr>
          <a:xfrm flipV="1">
            <a:off x="5005478" y="4831616"/>
            <a:ext cx="2156159" cy="1"/>
          </a:xfrm>
          <a:prstGeom prst="line">
            <a:avLst/>
          </a:prstGeom>
          <a:ln w="254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307235" y="4583818"/>
            <a:ext cx="501650"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31</a:t>
            </a:r>
          </a:p>
        </p:txBody>
      </p:sp>
      <p:sp>
        <p:nvSpPr>
          <p:cNvPr id="39" name="文本框 38"/>
          <p:cNvSpPr txBox="1"/>
          <p:nvPr/>
        </p:nvSpPr>
        <p:spPr>
          <a:xfrm>
            <a:off x="837373" y="5340006"/>
            <a:ext cx="1463040"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第六部分</a:t>
            </a:r>
          </a:p>
        </p:txBody>
      </p:sp>
      <p:cxnSp>
        <p:nvCxnSpPr>
          <p:cNvPr id="40" name="直接连接符 39"/>
          <p:cNvCxnSpPr/>
          <p:nvPr/>
        </p:nvCxnSpPr>
        <p:spPr>
          <a:xfrm>
            <a:off x="2118127" y="5336391"/>
            <a:ext cx="0" cy="41148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110736" y="5340006"/>
            <a:ext cx="2040743"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总结和展望</a:t>
            </a:r>
          </a:p>
        </p:txBody>
      </p:sp>
      <p:cxnSp>
        <p:nvCxnSpPr>
          <p:cNvPr id="42" name="直接连接符 41"/>
          <p:cNvCxnSpPr>
            <a:cxnSpLocks/>
          </p:cNvCxnSpPr>
          <p:nvPr/>
        </p:nvCxnSpPr>
        <p:spPr>
          <a:xfrm flipV="1">
            <a:off x="3738953" y="5542131"/>
            <a:ext cx="3422684" cy="33752"/>
          </a:xfrm>
          <a:prstGeom prst="line">
            <a:avLst/>
          </a:prstGeom>
          <a:ln w="254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292793" y="5295468"/>
            <a:ext cx="501650"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34</a:t>
            </a:r>
          </a:p>
        </p:txBody>
      </p:sp>
      <p:sp>
        <p:nvSpPr>
          <p:cNvPr id="44" name="矩形 43"/>
          <p:cNvSpPr/>
          <p:nvPr/>
        </p:nvSpPr>
        <p:spPr>
          <a:xfrm>
            <a:off x="-15240" y="6484620"/>
            <a:ext cx="1220724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7F98480B-F814-4715-8C08-310D55E5257E}"/>
              </a:ext>
            </a:extLst>
          </p:cNvPr>
          <p:cNvSpPr>
            <a:spLocks noGrp="1"/>
          </p:cNvSpPr>
          <p:nvPr>
            <p:ph type="sldNum" sz="quarter" idx="12"/>
          </p:nvPr>
        </p:nvSpPr>
        <p:spPr>
          <a:xfrm>
            <a:off x="8617580" y="6484620"/>
            <a:ext cx="2743200" cy="365125"/>
          </a:xfrm>
        </p:spPr>
        <p:txBody>
          <a:bodyPr/>
          <a:lstStyle/>
          <a:p>
            <a:fld id="{7D9BB5D0-35E4-459D-AEF3-FE4D7C45CC19}" type="slidenum">
              <a:rPr lang="zh-CN" altLang="en-US" smtClean="0"/>
              <a:t>2</a:t>
            </a:fld>
            <a:endParaRPr lang="zh-CN" altLang="en-US" dirty="0"/>
          </a:p>
        </p:txBody>
      </p:sp>
      <p:sp>
        <p:nvSpPr>
          <p:cNvPr id="48" name="文本框 47">
            <a:extLst>
              <a:ext uri="{FF2B5EF4-FFF2-40B4-BE49-F238E27FC236}">
                <a16:creationId xmlns:a16="http://schemas.microsoft.com/office/drawing/2014/main" id="{2FB0E4DC-DEF8-4D0F-A8D8-B5C4074A537B}"/>
              </a:ext>
            </a:extLst>
          </p:cNvPr>
          <p:cNvSpPr txBox="1"/>
          <p:nvPr/>
        </p:nvSpPr>
        <p:spPr>
          <a:xfrm>
            <a:off x="2117121" y="3946050"/>
            <a:ext cx="3025135" cy="400110"/>
          </a:xfrm>
          <a:prstGeom prst="rect">
            <a:avLst/>
          </a:prstGeom>
          <a:noFill/>
        </p:spPr>
        <p:txBody>
          <a:bodyPr wrap="square" rtlCol="0">
            <a:spAutoFit/>
          </a:bodyPr>
          <a:lstStyle/>
          <a:p>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中药推荐的算法实验</a:t>
            </a:r>
          </a:p>
        </p:txBody>
      </p:sp>
      <p:sp>
        <p:nvSpPr>
          <p:cNvPr id="56" name="文本框 55">
            <a:extLst>
              <a:ext uri="{FF2B5EF4-FFF2-40B4-BE49-F238E27FC236}">
                <a16:creationId xmlns:a16="http://schemas.microsoft.com/office/drawing/2014/main" id="{EFCF2CD4-B684-4018-A44E-D0230324580E}"/>
              </a:ext>
            </a:extLst>
          </p:cNvPr>
          <p:cNvSpPr txBox="1"/>
          <p:nvPr/>
        </p:nvSpPr>
        <p:spPr>
          <a:xfrm>
            <a:off x="7375896" y="2504441"/>
            <a:ext cx="501650"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7</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57600" y="2210435"/>
            <a:ext cx="1737360" cy="1858645"/>
          </a:xfrm>
          <a:prstGeom prst="rect">
            <a:avLst/>
          </a:prstGeom>
          <a:solidFill>
            <a:schemeClr val="tx2">
              <a:lumMod val="75000"/>
            </a:schemeClr>
          </a:solidFill>
        </p:spPr>
        <p:txBody>
          <a:bodyPr wrap="square" rtlCol="0">
            <a:spAutoFit/>
          </a:bodyPr>
          <a:lstStyle/>
          <a:p>
            <a:pPr algn="ctr"/>
            <a:r>
              <a:rPr lang="en-US" altLang="zh-CN" sz="11500">
                <a:solidFill>
                  <a:schemeClr val="bg1"/>
                </a:solidFill>
                <a:latin typeface="Impact" panose="020B0806030902050204" charset="0"/>
              </a:rPr>
              <a:t>04</a:t>
            </a:r>
          </a:p>
        </p:txBody>
      </p:sp>
      <p:sp>
        <p:nvSpPr>
          <p:cNvPr id="5" name="文本框 4"/>
          <p:cNvSpPr txBox="1"/>
          <p:nvPr/>
        </p:nvSpPr>
        <p:spPr>
          <a:xfrm>
            <a:off x="5532119" y="2354582"/>
            <a:ext cx="3465297" cy="523220"/>
          </a:xfrm>
          <a:prstGeom prst="rect">
            <a:avLst/>
          </a:prstGeom>
          <a:noFill/>
        </p:spPr>
        <p:txBody>
          <a:bodyPr wrap="square" rtlCol="0">
            <a:spAutoFit/>
          </a:bodyPr>
          <a:lstStyle/>
          <a:p>
            <a:r>
              <a:rPr lang="zh-CN" altLang="en-US" sz="2800" b="1" dirty="0">
                <a:solidFill>
                  <a:schemeClr val="tx1">
                    <a:lumMod val="85000"/>
                    <a:lumOff val="15000"/>
                  </a:schemeClr>
                </a:solidFill>
                <a:latin typeface="微软雅黑" panose="020B0503020204020204" charset="-122"/>
                <a:ea typeface="微软雅黑" panose="020B0503020204020204" charset="-122"/>
              </a:rPr>
              <a:t>中药推荐的算法实验</a:t>
            </a:r>
          </a:p>
        </p:txBody>
      </p:sp>
      <p:cxnSp>
        <p:nvCxnSpPr>
          <p:cNvPr id="6" name="直接连接符 5"/>
          <p:cNvCxnSpPr/>
          <p:nvPr/>
        </p:nvCxnSpPr>
        <p:spPr>
          <a:xfrm>
            <a:off x="5532120" y="2933700"/>
            <a:ext cx="32004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618441" y="2989599"/>
            <a:ext cx="3797785" cy="1569660"/>
          </a:xfrm>
          <a:prstGeom prst="rect">
            <a:avLst/>
          </a:prstGeom>
          <a:noFill/>
        </p:spPr>
        <p:txBody>
          <a:bodyPr wrap="square" rtlCol="0">
            <a:spAutoFit/>
          </a:bodyPr>
          <a:lstStyle/>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4-1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实验准备</a:t>
            </a:r>
            <a:endParaRPr lang="en-US" altLang="zh-CN" sz="2000" dirty="0">
              <a:solidFill>
                <a:schemeClr val="tx1">
                  <a:lumMod val="85000"/>
                  <a:lumOff val="15000"/>
                </a:schemeClr>
              </a:solidFill>
              <a:latin typeface="黑体" panose="02010609060101010101" pitchFamily="49" charset="-122"/>
              <a:ea typeface="黑体" panose="02010609060101010101" pitchFamily="49" charset="-122"/>
            </a:endParaRPr>
          </a:p>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4-2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对照实验</a:t>
            </a:r>
            <a:endParaRPr lang="en-US" altLang="zh-CN" sz="2000" dirty="0">
              <a:solidFill>
                <a:schemeClr val="tx1">
                  <a:lumMod val="85000"/>
                  <a:lumOff val="15000"/>
                </a:schemeClr>
              </a:solidFill>
              <a:latin typeface="黑体" panose="02010609060101010101" pitchFamily="49" charset="-122"/>
              <a:ea typeface="黑体" panose="02010609060101010101" pitchFamily="49" charset="-122"/>
            </a:endParaRPr>
          </a:p>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4-3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消融实验</a:t>
            </a:r>
            <a:endParaRPr lang="en-US" altLang="zh-CN" sz="2000" dirty="0">
              <a:solidFill>
                <a:schemeClr val="tx1">
                  <a:lumMod val="85000"/>
                  <a:lumOff val="15000"/>
                </a:schemeClr>
              </a:solidFill>
              <a:latin typeface="黑体" panose="02010609060101010101" pitchFamily="49" charset="-122"/>
              <a:ea typeface="黑体" panose="02010609060101010101" pitchFamily="49" charset="-122"/>
            </a:endParaRPr>
          </a:p>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4-4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超参数性能影响实验</a:t>
            </a:r>
            <a:endParaRPr lang="en-US" altLang="zh-CN" sz="2000" dirty="0">
              <a:solidFill>
                <a:schemeClr val="tx1">
                  <a:lumMod val="85000"/>
                  <a:lumOff val="15000"/>
                </a:schemeClr>
              </a:solidFill>
              <a:latin typeface="黑体" panose="02010609060101010101" pitchFamily="49" charset="-122"/>
              <a:ea typeface="黑体" panose="02010609060101010101" pitchFamily="49" charset="-122"/>
            </a:endParaRPr>
          </a:p>
          <a:p>
            <a:endParaRPr lang="zh-CN" altLang="en-US" sz="1600" dirty="0">
              <a:solidFill>
                <a:schemeClr val="tx1">
                  <a:lumMod val="85000"/>
                  <a:lumOff val="15000"/>
                </a:schemeClr>
              </a:solidFill>
              <a:latin typeface="Times New Roman" panose="02020603050405020304" charset="0"/>
            </a:endParaRPr>
          </a:p>
        </p:txBody>
      </p:sp>
      <p:sp>
        <p:nvSpPr>
          <p:cNvPr id="3" name="灯片编号占位符 2">
            <a:extLst>
              <a:ext uri="{FF2B5EF4-FFF2-40B4-BE49-F238E27FC236}">
                <a16:creationId xmlns:a16="http://schemas.microsoft.com/office/drawing/2014/main" id="{DA98A60B-A4D3-4FCB-A2A6-E23B6795784A}"/>
              </a:ext>
            </a:extLst>
          </p:cNvPr>
          <p:cNvSpPr>
            <a:spLocks noGrp="1"/>
          </p:cNvSpPr>
          <p:nvPr>
            <p:ph type="sldNum" sz="quarter" idx="12"/>
          </p:nvPr>
        </p:nvSpPr>
        <p:spPr/>
        <p:txBody>
          <a:bodyPr/>
          <a:lstStyle/>
          <a:p>
            <a:fld id="{7D9BB5D0-35E4-459D-AEF3-FE4D7C45CC19}" type="slidenum">
              <a:rPr lang="zh-CN" altLang="en-US" smtClean="0"/>
              <a:t>20</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4-1</a:t>
            </a:r>
          </a:p>
        </p:txBody>
      </p:sp>
      <p:sp>
        <p:nvSpPr>
          <p:cNvPr id="5" name="文本框 4"/>
          <p:cNvSpPr txBox="1"/>
          <p:nvPr/>
        </p:nvSpPr>
        <p:spPr>
          <a:xfrm>
            <a:off x="807719" y="320675"/>
            <a:ext cx="3387353" cy="830997"/>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实验准备</a:t>
            </a:r>
            <a:r>
              <a:rPr lang="en-US" altLang="zh-CN" sz="2400" b="1" dirty="0">
                <a:solidFill>
                  <a:schemeClr val="bg1"/>
                </a:solidFill>
                <a:latin typeface="微软雅黑" panose="020B0503020204020204" charset="-122"/>
                <a:ea typeface="微软雅黑" panose="020B0503020204020204" charset="-122"/>
              </a:rPr>
              <a:t>-</a:t>
            </a:r>
          </a:p>
          <a:p>
            <a:pPr algn="ctr"/>
            <a:r>
              <a:rPr lang="zh-CN" altLang="en-US" sz="2400" b="1" dirty="0">
                <a:solidFill>
                  <a:schemeClr val="bg1"/>
                </a:solidFill>
                <a:latin typeface="微软雅黑" panose="020B0503020204020204" charset="-122"/>
                <a:ea typeface="微软雅黑" panose="020B0503020204020204" charset="-122"/>
              </a:rPr>
              <a:t>实验数据及预处理</a:t>
            </a:r>
            <a:r>
              <a:rPr lang="en-US" altLang="zh-CN" sz="2400" b="1" dirty="0">
                <a:solidFill>
                  <a:schemeClr val="bg1"/>
                </a:solidFill>
                <a:latin typeface="微软雅黑" panose="020B0503020204020204" charset="-122"/>
                <a:ea typeface="微软雅黑" panose="020B0503020204020204" charset="-122"/>
              </a:rPr>
              <a:t>(1/3)</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21</a:t>
            </a:fld>
            <a:endParaRPr lang="zh-CN" altLang="en-US"/>
          </a:p>
        </p:txBody>
      </p:sp>
      <p:sp>
        <p:nvSpPr>
          <p:cNvPr id="7" name="文本框 6">
            <a:extLst>
              <a:ext uri="{FF2B5EF4-FFF2-40B4-BE49-F238E27FC236}">
                <a16:creationId xmlns:a16="http://schemas.microsoft.com/office/drawing/2014/main" id="{641BF308-90AA-418F-A0B1-D2FBEFD3B2C1}"/>
              </a:ext>
            </a:extLst>
          </p:cNvPr>
          <p:cNvSpPr txBox="1"/>
          <p:nvPr/>
        </p:nvSpPr>
        <p:spPr>
          <a:xfrm>
            <a:off x="263268" y="1265795"/>
            <a:ext cx="6104142"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中药处方数据集来自中国工程科技知识中心</a:t>
            </a:r>
            <a:r>
              <a:rPr lang="en-US" altLang="zh-CN" sz="1800" kern="100" dirty="0">
                <a:effectLst/>
                <a:latin typeface="Times New Roman" panose="02020603050405020304" pitchFamily="18" charset="0"/>
                <a:ea typeface="宋体" panose="02010600030101010101" pitchFamily="2" charset="-122"/>
              </a:rPr>
              <a:t>(CKCEST)</a:t>
            </a:r>
            <a:endParaRPr lang="zh-CN" altLang="en-US" dirty="0"/>
          </a:p>
        </p:txBody>
      </p:sp>
      <p:sp>
        <p:nvSpPr>
          <p:cNvPr id="9" name="文本框 8">
            <a:extLst>
              <a:ext uri="{FF2B5EF4-FFF2-40B4-BE49-F238E27FC236}">
                <a16:creationId xmlns:a16="http://schemas.microsoft.com/office/drawing/2014/main" id="{94452CE0-B712-44CC-952D-F5CE97C3A688}"/>
              </a:ext>
            </a:extLst>
          </p:cNvPr>
          <p:cNvSpPr txBox="1"/>
          <p:nvPr/>
        </p:nvSpPr>
        <p:spPr>
          <a:xfrm>
            <a:off x="263268" y="1608464"/>
            <a:ext cx="6104142"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http://zcy.ckcest.cn/tcm/</a:t>
            </a:r>
            <a:endParaRPr lang="zh-CN" altLang="en-US" dirty="0"/>
          </a:p>
        </p:txBody>
      </p:sp>
      <p:sp>
        <p:nvSpPr>
          <p:cNvPr id="11" name="文本框 10">
            <a:extLst>
              <a:ext uri="{FF2B5EF4-FFF2-40B4-BE49-F238E27FC236}">
                <a16:creationId xmlns:a16="http://schemas.microsoft.com/office/drawing/2014/main" id="{DB66F0EF-FE9E-4AA6-9A4C-770E80538196}"/>
              </a:ext>
            </a:extLst>
          </p:cNvPr>
          <p:cNvSpPr txBox="1"/>
          <p:nvPr/>
        </p:nvSpPr>
        <p:spPr>
          <a:xfrm>
            <a:off x="6208614" y="314624"/>
            <a:ext cx="6104142"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33,765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经过预处理的处方</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数据</a:t>
            </a:r>
            <a:endParaRPr lang="zh-CN" altLang="en-US" dirty="0"/>
          </a:p>
        </p:txBody>
      </p:sp>
      <p:sp>
        <p:nvSpPr>
          <p:cNvPr id="13" name="文本框 12">
            <a:extLst>
              <a:ext uri="{FF2B5EF4-FFF2-40B4-BE49-F238E27FC236}">
                <a16:creationId xmlns:a16="http://schemas.microsoft.com/office/drawing/2014/main" id="{1DB8F10A-25FF-4985-9427-71D25670DBB5}"/>
              </a:ext>
            </a:extLst>
          </p:cNvPr>
          <p:cNvSpPr txBox="1"/>
          <p:nvPr/>
        </p:nvSpPr>
        <p:spPr>
          <a:xfrm>
            <a:off x="6252239" y="1299775"/>
            <a:ext cx="3008446"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28,746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条用作训练集</a:t>
            </a:r>
            <a:endParaRPr lang="zh-CN" altLang="en-US" dirty="0"/>
          </a:p>
        </p:txBody>
      </p:sp>
      <p:sp>
        <p:nvSpPr>
          <p:cNvPr id="15" name="文本框 14">
            <a:extLst>
              <a:ext uri="{FF2B5EF4-FFF2-40B4-BE49-F238E27FC236}">
                <a16:creationId xmlns:a16="http://schemas.microsoft.com/office/drawing/2014/main" id="{F1CAEC90-7413-4EA6-9D4C-BE19B519DD0B}"/>
              </a:ext>
            </a:extLst>
          </p:cNvPr>
          <p:cNvSpPr txBox="1"/>
          <p:nvPr/>
        </p:nvSpPr>
        <p:spPr>
          <a:xfrm>
            <a:off x="6252239" y="793025"/>
            <a:ext cx="2101261"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5,019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条用作测试集</a:t>
            </a:r>
            <a:endParaRPr lang="zh-CN" altLang="en-US" dirty="0"/>
          </a:p>
        </p:txBody>
      </p:sp>
      <p:pic>
        <p:nvPicPr>
          <p:cNvPr id="16" name="图片 15" descr="草药">
            <a:extLst>
              <a:ext uri="{FF2B5EF4-FFF2-40B4-BE49-F238E27FC236}">
                <a16:creationId xmlns:a16="http://schemas.microsoft.com/office/drawing/2014/main" id="{CC59975C-C2FC-4EB8-88A2-1103CDB2974A}"/>
              </a:ext>
            </a:extLst>
          </p:cNvPr>
          <p:cNvPicPr/>
          <p:nvPr/>
        </p:nvPicPr>
        <p:blipFill>
          <a:blip r:embed="rId3"/>
          <a:stretch>
            <a:fillRect/>
          </a:stretch>
        </p:blipFill>
        <p:spPr>
          <a:xfrm>
            <a:off x="181484" y="2219689"/>
            <a:ext cx="2482641" cy="3424660"/>
          </a:xfrm>
          <a:prstGeom prst="rect">
            <a:avLst/>
          </a:prstGeom>
        </p:spPr>
      </p:pic>
      <p:pic>
        <p:nvPicPr>
          <p:cNvPr id="17" name="图片 16" descr="症状">
            <a:extLst>
              <a:ext uri="{FF2B5EF4-FFF2-40B4-BE49-F238E27FC236}">
                <a16:creationId xmlns:a16="http://schemas.microsoft.com/office/drawing/2014/main" id="{259CB7A9-B19F-4451-88CC-09DE5739D606}"/>
              </a:ext>
            </a:extLst>
          </p:cNvPr>
          <p:cNvPicPr/>
          <p:nvPr/>
        </p:nvPicPr>
        <p:blipFill>
          <a:blip r:embed="rId4"/>
          <a:stretch>
            <a:fillRect/>
          </a:stretch>
        </p:blipFill>
        <p:spPr>
          <a:xfrm>
            <a:off x="2888794" y="2244120"/>
            <a:ext cx="2612555" cy="3400229"/>
          </a:xfrm>
          <a:prstGeom prst="rect">
            <a:avLst/>
          </a:prstGeom>
        </p:spPr>
      </p:pic>
      <p:pic>
        <p:nvPicPr>
          <p:cNvPr id="18" name="图片 17">
            <a:extLst>
              <a:ext uri="{FF2B5EF4-FFF2-40B4-BE49-F238E27FC236}">
                <a16:creationId xmlns:a16="http://schemas.microsoft.com/office/drawing/2014/main" id="{6BCAFC9A-C686-4AB4-A8B4-481C54934E7C}"/>
              </a:ext>
            </a:extLst>
          </p:cNvPr>
          <p:cNvPicPr/>
          <p:nvPr/>
        </p:nvPicPr>
        <p:blipFill>
          <a:blip r:embed="rId5"/>
          <a:stretch>
            <a:fillRect/>
          </a:stretch>
        </p:blipFill>
        <p:spPr>
          <a:xfrm>
            <a:off x="5652380" y="2209773"/>
            <a:ext cx="6234820" cy="3434576"/>
          </a:xfrm>
          <a:prstGeom prst="rect">
            <a:avLst/>
          </a:prstGeom>
          <a:noFill/>
          <a:ln>
            <a:noFill/>
          </a:ln>
        </p:spPr>
      </p:pic>
    </p:spTree>
    <p:extLst>
      <p:ext uri="{BB962C8B-B14F-4D97-AF65-F5344CB8AC3E}">
        <p14:creationId xmlns:p14="http://schemas.microsoft.com/office/powerpoint/2010/main" val="1542455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4-1</a:t>
            </a:r>
          </a:p>
        </p:txBody>
      </p:sp>
      <p:sp>
        <p:nvSpPr>
          <p:cNvPr id="5" name="文本框 4"/>
          <p:cNvSpPr txBox="1"/>
          <p:nvPr/>
        </p:nvSpPr>
        <p:spPr>
          <a:xfrm>
            <a:off x="807719" y="320675"/>
            <a:ext cx="3387353" cy="830997"/>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实验准备</a:t>
            </a:r>
            <a:r>
              <a:rPr lang="en-US" altLang="zh-CN" sz="2400" b="1" dirty="0">
                <a:solidFill>
                  <a:schemeClr val="bg1"/>
                </a:solidFill>
                <a:latin typeface="微软雅黑" panose="020B0503020204020204" charset="-122"/>
                <a:ea typeface="微软雅黑" panose="020B0503020204020204" charset="-122"/>
              </a:rPr>
              <a:t>-</a:t>
            </a:r>
          </a:p>
          <a:p>
            <a:pPr algn="ctr"/>
            <a:r>
              <a:rPr lang="zh-CN" altLang="en-US" sz="2400" b="1" dirty="0">
                <a:solidFill>
                  <a:schemeClr val="bg1"/>
                </a:solidFill>
                <a:latin typeface="微软雅黑" panose="020B0503020204020204" charset="-122"/>
                <a:ea typeface="微软雅黑" panose="020B0503020204020204" charset="-122"/>
              </a:rPr>
              <a:t>实验数据及预处理</a:t>
            </a:r>
            <a:r>
              <a:rPr lang="en-US" altLang="zh-CN" sz="2400" b="1" dirty="0">
                <a:solidFill>
                  <a:schemeClr val="bg1"/>
                </a:solidFill>
                <a:latin typeface="微软雅黑" panose="020B0503020204020204" charset="-122"/>
                <a:ea typeface="微软雅黑" panose="020B0503020204020204" charset="-122"/>
              </a:rPr>
              <a:t>(2/3)</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a:xfrm>
            <a:off x="7252378" y="6071604"/>
            <a:ext cx="3832104" cy="369332"/>
          </a:xfrm>
        </p:spPr>
        <p:txBody>
          <a:bodyPr/>
          <a:lstStyle/>
          <a:p>
            <a:r>
              <a:rPr lang="zh-CN" altLang="zh-CN" sz="18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草药</a:t>
            </a:r>
            <a:r>
              <a:rPr lang="en-US" altLang="zh-CN" sz="18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草药</a:t>
            </a:r>
            <a:r>
              <a:rPr lang="zh-CN" altLang="en-US" sz="18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图（</a:t>
            </a:r>
            <a:r>
              <a:rPr lang="en-US" altLang="zh-CN" sz="18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811</a:t>
            </a:r>
            <a:r>
              <a:rPr lang="zh-CN" altLang="en-US" sz="18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个草药节点</a:t>
            </a:r>
            <a:r>
              <a:rPr lang="zh-CN" altLang="en-US" sz="18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14" name="图片 13" descr="sympt_nice_graph">
            <a:extLst>
              <a:ext uri="{FF2B5EF4-FFF2-40B4-BE49-F238E27FC236}">
                <a16:creationId xmlns:a16="http://schemas.microsoft.com/office/drawing/2014/main" id="{48990AD0-94BE-4E49-904B-7394BA6589C5}"/>
              </a:ext>
            </a:extLst>
          </p:cNvPr>
          <p:cNvPicPr/>
          <p:nvPr/>
        </p:nvPicPr>
        <p:blipFill>
          <a:blip r:embed="rId3"/>
          <a:srcRect l="2772" t="419" r="2625" b="2933"/>
          <a:stretch>
            <a:fillRect/>
          </a:stretch>
        </p:blipFill>
        <p:spPr>
          <a:xfrm>
            <a:off x="-15240" y="1326230"/>
            <a:ext cx="6241536" cy="4802344"/>
          </a:xfrm>
          <a:prstGeom prst="rect">
            <a:avLst/>
          </a:prstGeom>
        </p:spPr>
      </p:pic>
      <p:pic>
        <p:nvPicPr>
          <p:cNvPr id="19" name="图片 18" descr="herb_nice_graph">
            <a:extLst>
              <a:ext uri="{FF2B5EF4-FFF2-40B4-BE49-F238E27FC236}">
                <a16:creationId xmlns:a16="http://schemas.microsoft.com/office/drawing/2014/main" id="{8410CA51-C6F6-4D1C-ACA5-734A5D013FFC}"/>
              </a:ext>
            </a:extLst>
          </p:cNvPr>
          <p:cNvPicPr/>
          <p:nvPr/>
        </p:nvPicPr>
        <p:blipFill rotWithShape="1">
          <a:blip r:embed="rId4"/>
          <a:srcRect l="4435" t="784" r="2675" b="3960"/>
          <a:stretch/>
        </p:blipFill>
        <p:spPr>
          <a:xfrm>
            <a:off x="6435702" y="1088649"/>
            <a:ext cx="5653924" cy="5039925"/>
          </a:xfrm>
          <a:prstGeom prst="rect">
            <a:avLst/>
          </a:prstGeom>
        </p:spPr>
      </p:pic>
      <p:sp>
        <p:nvSpPr>
          <p:cNvPr id="2" name="文本框 1">
            <a:extLst>
              <a:ext uri="{FF2B5EF4-FFF2-40B4-BE49-F238E27FC236}">
                <a16:creationId xmlns:a16="http://schemas.microsoft.com/office/drawing/2014/main" id="{123FC851-BFB8-44C2-9A0F-43A1B20B9A46}"/>
              </a:ext>
            </a:extLst>
          </p:cNvPr>
          <p:cNvSpPr txBox="1"/>
          <p:nvPr/>
        </p:nvSpPr>
        <p:spPr>
          <a:xfrm>
            <a:off x="1474673" y="6188268"/>
            <a:ext cx="3261710" cy="369332"/>
          </a:xfrm>
          <a:prstGeom prst="rect">
            <a:avLst/>
          </a:prstGeom>
          <a:noFill/>
        </p:spPr>
        <p:txBody>
          <a:bodyPr wrap="square" rtlCol="0">
            <a:spAutoFit/>
          </a:bodyPr>
          <a:lstStyle/>
          <a:p>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症状</a:t>
            </a:r>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症状</a:t>
            </a:r>
            <a:r>
              <a:rPr lang="zh-CN" altLang="en-US" sz="1800" kern="100" dirty="0">
                <a:effectLst/>
                <a:latin typeface="Times New Roman" panose="02020603050405020304" pitchFamily="18" charset="0"/>
                <a:ea typeface="黑体" panose="02010609060101010101" pitchFamily="49" charset="-122"/>
                <a:cs typeface="Times New Roman" panose="02020603050405020304" pitchFamily="18" charset="0"/>
              </a:rPr>
              <a:t>图</a:t>
            </a:r>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(390 </a:t>
            </a:r>
            <a:r>
              <a:rPr lang="zh-CN" altLang="en-US" sz="1800" kern="100" dirty="0">
                <a:effectLst/>
                <a:latin typeface="Times New Roman" panose="02020603050405020304" pitchFamily="18" charset="0"/>
                <a:ea typeface="黑体" panose="02010609060101010101" pitchFamily="49" charset="-122"/>
                <a:cs typeface="Times New Roman" panose="02020603050405020304" pitchFamily="18" charset="0"/>
              </a:rPr>
              <a:t>个症状节点）</a:t>
            </a:r>
            <a:endParaRPr lang="zh-CN" altLang="en-US" dirty="0"/>
          </a:p>
        </p:txBody>
      </p:sp>
    </p:spTree>
    <p:extLst>
      <p:ext uri="{BB962C8B-B14F-4D97-AF65-F5344CB8AC3E}">
        <p14:creationId xmlns:p14="http://schemas.microsoft.com/office/powerpoint/2010/main" val="1699368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4-1</a:t>
            </a:r>
          </a:p>
        </p:txBody>
      </p:sp>
      <p:sp>
        <p:nvSpPr>
          <p:cNvPr id="5" name="文本框 4"/>
          <p:cNvSpPr txBox="1"/>
          <p:nvPr/>
        </p:nvSpPr>
        <p:spPr>
          <a:xfrm>
            <a:off x="807719" y="320675"/>
            <a:ext cx="3387353" cy="1200329"/>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实验准备</a:t>
            </a:r>
            <a:r>
              <a:rPr lang="en-US" altLang="zh-CN" sz="2400" b="1" dirty="0">
                <a:solidFill>
                  <a:schemeClr val="bg1"/>
                </a:solidFill>
                <a:latin typeface="微软雅黑" panose="020B0503020204020204" charset="-122"/>
                <a:ea typeface="微软雅黑" panose="020B0503020204020204" charset="-122"/>
              </a:rPr>
              <a:t>-</a:t>
            </a:r>
          </a:p>
          <a:p>
            <a:pPr algn="ctr"/>
            <a:r>
              <a:rPr lang="zh-CN" altLang="en-US" sz="2400" b="1" dirty="0">
                <a:solidFill>
                  <a:schemeClr val="bg1"/>
                </a:solidFill>
                <a:latin typeface="微软雅黑" panose="020B0503020204020204" charset="-122"/>
                <a:ea typeface="微软雅黑" panose="020B0503020204020204" charset="-122"/>
              </a:rPr>
              <a:t>评价指标及实验平台</a:t>
            </a:r>
            <a:r>
              <a:rPr lang="en-US" altLang="zh-CN" sz="2400" b="1" dirty="0">
                <a:solidFill>
                  <a:schemeClr val="bg1"/>
                </a:solidFill>
                <a:latin typeface="微软雅黑" panose="020B0503020204020204" charset="-122"/>
                <a:ea typeface="微软雅黑" panose="020B0503020204020204" charset="-122"/>
              </a:rPr>
              <a:t>(3/3)</a:t>
            </a:r>
            <a:endParaRPr lang="zh-CN" altLang="en-US" sz="2400" b="1" dirty="0">
              <a:solidFill>
                <a:schemeClr val="bg1"/>
              </a:solidFill>
              <a:latin typeface="微软雅黑" panose="020B0503020204020204" charset="-122"/>
              <a:ea typeface="微软雅黑" panose="020B0503020204020204" charset="-122"/>
            </a:endParaRPr>
          </a:p>
        </p:txBody>
      </p:sp>
      <p:sp>
        <p:nvSpPr>
          <p:cNvPr id="9" name="文本框 8">
            <a:extLst>
              <a:ext uri="{FF2B5EF4-FFF2-40B4-BE49-F238E27FC236}">
                <a16:creationId xmlns:a16="http://schemas.microsoft.com/office/drawing/2014/main" id="{153EF708-45FC-4C7E-86A1-070DA90268E6}"/>
              </a:ext>
            </a:extLst>
          </p:cNvPr>
          <p:cNvSpPr txBox="1"/>
          <p:nvPr/>
        </p:nvSpPr>
        <p:spPr>
          <a:xfrm>
            <a:off x="526303" y="2984447"/>
            <a:ext cx="1642314"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准确率</a:t>
            </a:r>
            <a:endParaRPr lang="zh-CN" altLang="en-US" dirty="0"/>
          </a:p>
        </p:txBody>
      </p:sp>
      <p:sp>
        <p:nvSpPr>
          <p:cNvPr id="11" name="文本框 10">
            <a:extLst>
              <a:ext uri="{FF2B5EF4-FFF2-40B4-BE49-F238E27FC236}">
                <a16:creationId xmlns:a16="http://schemas.microsoft.com/office/drawing/2014/main" id="{2B0A1EAC-C3AD-486F-A857-5F9B76EC8C5C}"/>
              </a:ext>
            </a:extLst>
          </p:cNvPr>
          <p:cNvSpPr txBox="1"/>
          <p:nvPr/>
        </p:nvSpPr>
        <p:spPr>
          <a:xfrm>
            <a:off x="510771" y="2476902"/>
            <a:ext cx="1736312"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回召率</a:t>
            </a:r>
            <a:endParaRPr lang="zh-CN" altLang="en-US" dirty="0"/>
          </a:p>
        </p:txBody>
      </p:sp>
      <p:sp>
        <p:nvSpPr>
          <p:cNvPr id="13" name="文本框 12">
            <a:extLst>
              <a:ext uri="{FF2B5EF4-FFF2-40B4-BE49-F238E27FC236}">
                <a16:creationId xmlns:a16="http://schemas.microsoft.com/office/drawing/2014/main" id="{2A8CF54E-D530-4413-BD0E-770A1A1C7BF2}"/>
              </a:ext>
            </a:extLst>
          </p:cNvPr>
          <p:cNvSpPr txBox="1"/>
          <p:nvPr/>
        </p:nvSpPr>
        <p:spPr>
          <a:xfrm>
            <a:off x="510771" y="3791467"/>
            <a:ext cx="2685613"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归一化折损累积增益</a:t>
            </a:r>
            <a:endParaRPr lang="zh-CN" altLang="en-US" dirty="0"/>
          </a:p>
        </p:txBody>
      </p:sp>
      <p:pic>
        <p:nvPicPr>
          <p:cNvPr id="12" name="图片 11">
            <a:extLst>
              <a:ext uri="{FF2B5EF4-FFF2-40B4-BE49-F238E27FC236}">
                <a16:creationId xmlns:a16="http://schemas.microsoft.com/office/drawing/2014/main" id="{18B24C03-F244-42C7-B34E-DB6C4B91D13C}"/>
              </a:ext>
            </a:extLst>
          </p:cNvPr>
          <p:cNvPicPr>
            <a:picLocks noChangeAspect="1"/>
          </p:cNvPicPr>
          <p:nvPr/>
        </p:nvPicPr>
        <p:blipFill>
          <a:blip r:embed="rId3"/>
          <a:stretch>
            <a:fillRect/>
          </a:stretch>
        </p:blipFill>
        <p:spPr>
          <a:xfrm>
            <a:off x="1499136" y="2206539"/>
            <a:ext cx="3295819" cy="768389"/>
          </a:xfrm>
          <a:prstGeom prst="rect">
            <a:avLst/>
          </a:prstGeom>
        </p:spPr>
      </p:pic>
      <p:pic>
        <p:nvPicPr>
          <p:cNvPr id="16" name="图片 15">
            <a:extLst>
              <a:ext uri="{FF2B5EF4-FFF2-40B4-BE49-F238E27FC236}">
                <a16:creationId xmlns:a16="http://schemas.microsoft.com/office/drawing/2014/main" id="{A5ECC13F-A50A-48E0-9659-54AF75E52B5A}"/>
              </a:ext>
            </a:extLst>
          </p:cNvPr>
          <p:cNvPicPr>
            <a:picLocks noChangeAspect="1"/>
          </p:cNvPicPr>
          <p:nvPr/>
        </p:nvPicPr>
        <p:blipFill>
          <a:blip r:embed="rId4"/>
          <a:stretch>
            <a:fillRect/>
          </a:stretch>
        </p:blipFill>
        <p:spPr>
          <a:xfrm>
            <a:off x="1452614" y="2845782"/>
            <a:ext cx="3651438" cy="635033"/>
          </a:xfrm>
          <a:prstGeom prst="rect">
            <a:avLst/>
          </a:prstGeom>
        </p:spPr>
      </p:pic>
      <p:pic>
        <p:nvPicPr>
          <p:cNvPr id="18" name="图片 17">
            <a:extLst>
              <a:ext uri="{FF2B5EF4-FFF2-40B4-BE49-F238E27FC236}">
                <a16:creationId xmlns:a16="http://schemas.microsoft.com/office/drawing/2014/main" id="{5A0709E4-16F3-416B-B856-A99C7D6FD70F}"/>
              </a:ext>
            </a:extLst>
          </p:cNvPr>
          <p:cNvPicPr>
            <a:picLocks noChangeAspect="1"/>
          </p:cNvPicPr>
          <p:nvPr/>
        </p:nvPicPr>
        <p:blipFill>
          <a:blip r:embed="rId5"/>
          <a:stretch>
            <a:fillRect/>
          </a:stretch>
        </p:blipFill>
        <p:spPr>
          <a:xfrm>
            <a:off x="1499136" y="4196425"/>
            <a:ext cx="3086259" cy="1886047"/>
          </a:xfrm>
          <a:prstGeom prst="rect">
            <a:avLst/>
          </a:prstGeom>
        </p:spPr>
      </p:pic>
      <p:sp>
        <p:nvSpPr>
          <p:cNvPr id="20" name="左大括号 19">
            <a:extLst>
              <a:ext uri="{FF2B5EF4-FFF2-40B4-BE49-F238E27FC236}">
                <a16:creationId xmlns:a16="http://schemas.microsoft.com/office/drawing/2014/main" id="{D29028E4-DD5D-4338-8FCD-BDE14C246A10}"/>
              </a:ext>
            </a:extLst>
          </p:cNvPr>
          <p:cNvSpPr/>
          <p:nvPr/>
        </p:nvSpPr>
        <p:spPr>
          <a:xfrm>
            <a:off x="5819578" y="2384264"/>
            <a:ext cx="600561" cy="318373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rgbClr val="FFFFFF"/>
                </a:solidFill>
              </a:ln>
            </a:endParaRPr>
          </a:p>
        </p:txBody>
      </p:sp>
      <p:sp>
        <p:nvSpPr>
          <p:cNvPr id="22" name="文本框 21">
            <a:extLst>
              <a:ext uri="{FF2B5EF4-FFF2-40B4-BE49-F238E27FC236}">
                <a16:creationId xmlns:a16="http://schemas.microsoft.com/office/drawing/2014/main" id="{1A164EDD-77C0-495A-8859-EB3403BD81BE}"/>
              </a:ext>
            </a:extLst>
          </p:cNvPr>
          <p:cNvSpPr txBox="1"/>
          <p:nvPr/>
        </p:nvSpPr>
        <p:spPr>
          <a:xfrm>
            <a:off x="6420141" y="2302961"/>
            <a:ext cx="4926242"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Nvidia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显卡（</a:t>
            </a:r>
            <a:r>
              <a:rPr lang="en-US" altLang="zh-CN" sz="1800" kern="100" dirty="0">
                <a:effectLst/>
                <a:latin typeface="Times New Roman" panose="02020603050405020304" pitchFamily="18" charset="0"/>
                <a:ea typeface="宋体" panose="02010600030101010101" pitchFamily="2" charset="-122"/>
              </a:rPr>
              <a:t>cuda11.0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100" dirty="0" err="1">
                <a:effectLst/>
                <a:latin typeface="Times New Roman" panose="02020603050405020304" pitchFamily="18" charset="0"/>
                <a:ea typeface="宋体" panose="02010600030101010101" pitchFamily="2" charset="-122"/>
              </a:rPr>
              <a:t>unbuntu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服务器</a:t>
            </a:r>
            <a:endParaRPr lang="zh-CN" altLang="en-US" dirty="0"/>
          </a:p>
        </p:txBody>
      </p:sp>
      <p:sp>
        <p:nvSpPr>
          <p:cNvPr id="24" name="文本框 23">
            <a:extLst>
              <a:ext uri="{FF2B5EF4-FFF2-40B4-BE49-F238E27FC236}">
                <a16:creationId xmlns:a16="http://schemas.microsoft.com/office/drawing/2014/main" id="{C1E05D8A-E15C-4BA6-980C-8E44F67CDF9B}"/>
              </a:ext>
            </a:extLst>
          </p:cNvPr>
          <p:cNvSpPr txBox="1"/>
          <p:nvPr/>
        </p:nvSpPr>
        <p:spPr>
          <a:xfrm>
            <a:off x="6420141" y="2883150"/>
            <a:ext cx="5056829" cy="369332"/>
          </a:xfrm>
          <a:prstGeom prst="rect">
            <a:avLst/>
          </a:prstGeom>
          <a:noFill/>
        </p:spPr>
        <p:txBody>
          <a:bodyPr wrap="square">
            <a:spAutoFit/>
          </a:bodyPr>
          <a:lstStyle/>
          <a:p>
            <a:r>
              <a:rPr lang="en-US" altLang="zh-CN" sz="1800" kern="100" dirty="0" err="1">
                <a:effectLst/>
                <a:latin typeface="Times New Roman" panose="02020603050405020304" pitchFamily="18" charset="0"/>
                <a:ea typeface="宋体" panose="02010600030101010101" pitchFamily="2" charset="-122"/>
              </a:rPr>
              <a:t>vscode+python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插件</a:t>
            </a:r>
            <a:r>
              <a:rPr lang="en-US"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openssh</a:t>
            </a:r>
            <a:r>
              <a:rPr lang="zh-CN" altLang="en-US" sz="1800" kern="100" dirty="0">
                <a:effectLst/>
                <a:latin typeface="Times New Roman" panose="02020603050405020304" pitchFamily="18" charset="0"/>
                <a:ea typeface="宋体" panose="02010600030101010101" pitchFamily="2" charset="-122"/>
              </a:rPr>
              <a:t>插件</a:t>
            </a:r>
            <a:r>
              <a:rPr lang="en-US"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jupyter</a:t>
            </a:r>
            <a:r>
              <a:rPr lang="en-US" altLang="zh-CN" sz="1800" kern="100" dirty="0">
                <a:effectLst/>
                <a:latin typeface="Times New Roman" panose="02020603050405020304" pitchFamily="18" charset="0"/>
                <a:ea typeface="宋体" panose="02010600030101010101" pitchFamily="2" charset="-122"/>
              </a:rPr>
              <a:t> notebook</a:t>
            </a:r>
            <a:endParaRPr lang="zh-CN" altLang="en-US" dirty="0"/>
          </a:p>
        </p:txBody>
      </p:sp>
      <p:sp>
        <p:nvSpPr>
          <p:cNvPr id="26" name="文本框 25">
            <a:extLst>
              <a:ext uri="{FF2B5EF4-FFF2-40B4-BE49-F238E27FC236}">
                <a16:creationId xmlns:a16="http://schemas.microsoft.com/office/drawing/2014/main" id="{7E4D540E-5762-4C53-890F-02B69B89FBD3}"/>
              </a:ext>
            </a:extLst>
          </p:cNvPr>
          <p:cNvSpPr txBox="1"/>
          <p:nvPr/>
        </p:nvSpPr>
        <p:spPr>
          <a:xfrm>
            <a:off x="6420140" y="3463339"/>
            <a:ext cx="1806115"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tensorflow1.14</a:t>
            </a:r>
            <a:endParaRPr lang="zh-CN" altLang="en-US" dirty="0"/>
          </a:p>
        </p:txBody>
      </p:sp>
      <p:sp>
        <p:nvSpPr>
          <p:cNvPr id="28" name="文本框 27">
            <a:extLst>
              <a:ext uri="{FF2B5EF4-FFF2-40B4-BE49-F238E27FC236}">
                <a16:creationId xmlns:a16="http://schemas.microsoft.com/office/drawing/2014/main" id="{3CF82AB4-A602-467B-8D21-22FA90A8632B}"/>
              </a:ext>
            </a:extLst>
          </p:cNvPr>
          <p:cNvSpPr txBox="1"/>
          <p:nvPr/>
        </p:nvSpPr>
        <p:spPr>
          <a:xfrm>
            <a:off x="6420140" y="3990271"/>
            <a:ext cx="2520417" cy="369332"/>
          </a:xfrm>
          <a:prstGeom prst="rect">
            <a:avLst/>
          </a:prstGeom>
          <a:noFill/>
        </p:spPr>
        <p:txBody>
          <a:bodyPr wrap="square">
            <a:spAutoFit/>
          </a:bodyPr>
          <a:lstStyle/>
          <a:p>
            <a:r>
              <a:rPr lang="en-US" altLang="zh-CN" sz="1800" kern="100" dirty="0" err="1">
                <a:effectLst/>
                <a:latin typeface="Times New Roman" panose="02020603050405020304" pitchFamily="18" charset="0"/>
                <a:ea typeface="宋体" panose="02010600030101010101" pitchFamily="2" charset="-122"/>
              </a:rPr>
              <a:t>pytorch</a:t>
            </a:r>
            <a:r>
              <a:rPr lang="en-US" altLang="zh-CN" sz="1800" kern="100" dirty="0">
                <a:effectLst/>
                <a:latin typeface="Times New Roman" panose="02020603050405020304" pitchFamily="18" charset="0"/>
                <a:ea typeface="宋体" panose="02010600030101010101" pitchFamily="2" charset="-122"/>
              </a:rPr>
              <a:t> 1.7.0  + </a:t>
            </a:r>
            <a:r>
              <a:rPr lang="en-US" altLang="zh-CN" sz="1800" kern="100" dirty="0" err="1">
                <a:effectLst/>
                <a:latin typeface="Times New Roman" panose="02020603050405020304" pitchFamily="18" charset="0"/>
                <a:ea typeface="宋体" panose="02010600030101010101" pitchFamily="2" charset="-122"/>
              </a:rPr>
              <a:t>dgl</a:t>
            </a:r>
            <a:r>
              <a:rPr lang="en-US" altLang="zh-CN" sz="1800" kern="100" dirty="0">
                <a:effectLst/>
                <a:latin typeface="Times New Roman" panose="02020603050405020304" pitchFamily="18" charset="0"/>
                <a:ea typeface="宋体" panose="02010600030101010101" pitchFamily="2" charset="-122"/>
              </a:rPr>
              <a:t> 0.6.1</a:t>
            </a:r>
            <a:endParaRPr lang="zh-CN" altLang="en-US" dirty="0"/>
          </a:p>
        </p:txBody>
      </p:sp>
      <p:sp>
        <p:nvSpPr>
          <p:cNvPr id="29" name="文本框 28">
            <a:extLst>
              <a:ext uri="{FF2B5EF4-FFF2-40B4-BE49-F238E27FC236}">
                <a16:creationId xmlns:a16="http://schemas.microsoft.com/office/drawing/2014/main" id="{1B5A53F8-2550-4C27-B662-A2050E933504}"/>
              </a:ext>
            </a:extLst>
          </p:cNvPr>
          <p:cNvSpPr txBox="1"/>
          <p:nvPr/>
        </p:nvSpPr>
        <p:spPr>
          <a:xfrm>
            <a:off x="6420140" y="4594471"/>
            <a:ext cx="2401173" cy="369332"/>
          </a:xfrm>
          <a:prstGeom prst="rect">
            <a:avLst/>
          </a:prstGeom>
          <a:noFill/>
        </p:spPr>
        <p:txBody>
          <a:bodyPr wrap="square" rtlCol="0">
            <a:spAutoFit/>
          </a:bodyPr>
          <a:lstStyle/>
          <a:p>
            <a:r>
              <a:rPr lang="en-US" altLang="zh-CN" dirty="0" err="1"/>
              <a:t>tensorboardX</a:t>
            </a:r>
            <a:r>
              <a:rPr lang="en-US" altLang="zh-CN" dirty="0"/>
              <a:t>  2.2</a:t>
            </a:r>
            <a:endParaRPr lang="zh-CN" altLang="en-US" dirty="0"/>
          </a:p>
        </p:txBody>
      </p:sp>
      <p:sp>
        <p:nvSpPr>
          <p:cNvPr id="31" name="文本框 30">
            <a:extLst>
              <a:ext uri="{FF2B5EF4-FFF2-40B4-BE49-F238E27FC236}">
                <a16:creationId xmlns:a16="http://schemas.microsoft.com/office/drawing/2014/main" id="{B7E6F885-413D-45B3-BAF7-B0A777A4D552}"/>
              </a:ext>
            </a:extLst>
          </p:cNvPr>
          <p:cNvSpPr txBox="1"/>
          <p:nvPr/>
        </p:nvSpPr>
        <p:spPr>
          <a:xfrm>
            <a:off x="6431555" y="5289413"/>
            <a:ext cx="3589399" cy="369332"/>
          </a:xfrm>
          <a:prstGeom prst="rect">
            <a:avLst/>
          </a:prstGeom>
          <a:noFill/>
        </p:spPr>
        <p:txBody>
          <a:bodyPr wrap="square">
            <a:spAutoFit/>
          </a:bodyPr>
          <a:lstStyle/>
          <a:p>
            <a:r>
              <a:rPr lang="en-US" altLang="zh-CN" dirty="0" err="1"/>
              <a:t>networkx</a:t>
            </a:r>
            <a:r>
              <a:rPr lang="en-US" altLang="zh-CN" dirty="0"/>
              <a:t> 2.5.1 + matplotlib 3.3.4</a:t>
            </a:r>
            <a:endParaRPr lang="zh-CN" altLang="en-US" dirty="0"/>
          </a:p>
        </p:txBody>
      </p:sp>
      <p:sp>
        <p:nvSpPr>
          <p:cNvPr id="32" name="左大括号 31">
            <a:extLst>
              <a:ext uri="{FF2B5EF4-FFF2-40B4-BE49-F238E27FC236}">
                <a16:creationId xmlns:a16="http://schemas.microsoft.com/office/drawing/2014/main" id="{BCA08EF6-2BC4-43D9-B397-27B1A7B0E328}"/>
              </a:ext>
            </a:extLst>
          </p:cNvPr>
          <p:cNvSpPr/>
          <p:nvPr/>
        </p:nvSpPr>
        <p:spPr>
          <a:xfrm>
            <a:off x="218430" y="2384264"/>
            <a:ext cx="600561" cy="355584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a:solidFill>
                  <a:srgbClr val="FFFFFF"/>
                </a:solidFill>
              </a:ln>
            </a:endParaRPr>
          </a:p>
        </p:txBody>
      </p:sp>
    </p:spTree>
    <p:extLst>
      <p:ext uri="{BB962C8B-B14F-4D97-AF65-F5344CB8AC3E}">
        <p14:creationId xmlns:p14="http://schemas.microsoft.com/office/powerpoint/2010/main" val="627601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4-2</a:t>
            </a:r>
          </a:p>
        </p:txBody>
      </p:sp>
      <p:sp>
        <p:nvSpPr>
          <p:cNvPr id="5" name="文本框 4"/>
          <p:cNvSpPr txBox="1"/>
          <p:nvPr/>
        </p:nvSpPr>
        <p:spPr>
          <a:xfrm>
            <a:off x="807719" y="320675"/>
            <a:ext cx="2361270"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对照实验</a:t>
            </a:r>
            <a:r>
              <a:rPr lang="en-US" altLang="zh-CN" sz="2400" b="1" dirty="0">
                <a:solidFill>
                  <a:schemeClr val="bg1"/>
                </a:solidFill>
                <a:latin typeface="微软雅黑" panose="020B0503020204020204" charset="-122"/>
                <a:ea typeface="微软雅黑" panose="020B0503020204020204" charset="-122"/>
              </a:rPr>
              <a:t>(1/2)</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24</a:t>
            </a:fld>
            <a:endParaRPr lang="zh-CN" altLang="en-US"/>
          </a:p>
        </p:txBody>
      </p:sp>
      <p:graphicFrame>
        <p:nvGraphicFramePr>
          <p:cNvPr id="2" name="表格 1">
            <a:extLst>
              <a:ext uri="{FF2B5EF4-FFF2-40B4-BE49-F238E27FC236}">
                <a16:creationId xmlns:a16="http://schemas.microsoft.com/office/drawing/2014/main" id="{FCA4E9E9-EB82-45DE-8FF2-1DD886603F11}"/>
              </a:ext>
            </a:extLst>
          </p:cNvPr>
          <p:cNvGraphicFramePr>
            <a:graphicFrameLocks noGrp="1"/>
          </p:cNvGraphicFramePr>
          <p:nvPr>
            <p:extLst>
              <p:ext uri="{D42A27DB-BD31-4B8C-83A1-F6EECF244321}">
                <p14:modId xmlns:p14="http://schemas.microsoft.com/office/powerpoint/2010/main" val="2410069494"/>
              </p:ext>
            </p:extLst>
          </p:nvPr>
        </p:nvGraphicFramePr>
        <p:xfrm>
          <a:off x="396240" y="1056476"/>
          <a:ext cx="10067009" cy="4748282"/>
        </p:xfrm>
        <a:graphic>
          <a:graphicData uri="http://schemas.openxmlformats.org/drawingml/2006/table">
            <a:tbl>
              <a:tblPr firstRow="1" firstCol="1" bandRow="1">
                <a:tableStyleId>{5C22544A-7EE6-4342-B048-85BDC9FD1C3A}</a:tableStyleId>
              </a:tblPr>
              <a:tblGrid>
                <a:gridCol w="1144745">
                  <a:extLst>
                    <a:ext uri="{9D8B030D-6E8A-4147-A177-3AD203B41FA5}">
                      <a16:colId xmlns:a16="http://schemas.microsoft.com/office/drawing/2014/main" val="3656303471"/>
                    </a:ext>
                  </a:extLst>
                </a:gridCol>
                <a:gridCol w="949301">
                  <a:extLst>
                    <a:ext uri="{9D8B030D-6E8A-4147-A177-3AD203B41FA5}">
                      <a16:colId xmlns:a16="http://schemas.microsoft.com/office/drawing/2014/main" val="1555275294"/>
                    </a:ext>
                  </a:extLst>
                </a:gridCol>
                <a:gridCol w="893459">
                  <a:extLst>
                    <a:ext uri="{9D8B030D-6E8A-4147-A177-3AD203B41FA5}">
                      <a16:colId xmlns:a16="http://schemas.microsoft.com/office/drawing/2014/main" val="1054239181"/>
                    </a:ext>
                  </a:extLst>
                </a:gridCol>
                <a:gridCol w="921381">
                  <a:extLst>
                    <a:ext uri="{9D8B030D-6E8A-4147-A177-3AD203B41FA5}">
                      <a16:colId xmlns:a16="http://schemas.microsoft.com/office/drawing/2014/main" val="3743520714"/>
                    </a:ext>
                  </a:extLst>
                </a:gridCol>
                <a:gridCol w="928360">
                  <a:extLst>
                    <a:ext uri="{9D8B030D-6E8A-4147-A177-3AD203B41FA5}">
                      <a16:colId xmlns:a16="http://schemas.microsoft.com/office/drawing/2014/main" val="112245306"/>
                    </a:ext>
                  </a:extLst>
                </a:gridCol>
                <a:gridCol w="981099">
                  <a:extLst>
                    <a:ext uri="{9D8B030D-6E8A-4147-A177-3AD203B41FA5}">
                      <a16:colId xmlns:a16="http://schemas.microsoft.com/office/drawing/2014/main" val="405648425"/>
                    </a:ext>
                  </a:extLst>
                </a:gridCol>
                <a:gridCol w="1100615">
                  <a:extLst>
                    <a:ext uri="{9D8B030D-6E8A-4147-A177-3AD203B41FA5}">
                      <a16:colId xmlns:a16="http://schemas.microsoft.com/office/drawing/2014/main" val="2175327585"/>
                    </a:ext>
                  </a:extLst>
                </a:gridCol>
                <a:gridCol w="1024453">
                  <a:extLst>
                    <a:ext uri="{9D8B030D-6E8A-4147-A177-3AD203B41FA5}">
                      <a16:colId xmlns:a16="http://schemas.microsoft.com/office/drawing/2014/main" val="2467216769"/>
                    </a:ext>
                  </a:extLst>
                </a:gridCol>
                <a:gridCol w="1123805">
                  <a:extLst>
                    <a:ext uri="{9D8B030D-6E8A-4147-A177-3AD203B41FA5}">
                      <a16:colId xmlns:a16="http://schemas.microsoft.com/office/drawing/2014/main" val="1052770221"/>
                    </a:ext>
                  </a:extLst>
                </a:gridCol>
                <a:gridCol w="999791">
                  <a:extLst>
                    <a:ext uri="{9D8B030D-6E8A-4147-A177-3AD203B41FA5}">
                      <a16:colId xmlns:a16="http://schemas.microsoft.com/office/drawing/2014/main" val="487879492"/>
                    </a:ext>
                  </a:extLst>
                </a:gridCol>
              </a:tblGrid>
              <a:tr h="468423">
                <a:tc>
                  <a:txBody>
                    <a:bodyPr/>
                    <a:lstStyle/>
                    <a:p>
                      <a:pPr algn="ctr">
                        <a:lnSpc>
                          <a:spcPts val="2400"/>
                        </a:lnSpc>
                        <a:tabLst>
                          <a:tab pos="3067050" algn="ctr"/>
                          <a:tab pos="6134100" algn="r"/>
                        </a:tabLst>
                      </a:pPr>
                      <a:r>
                        <a:rPr lang="zh-CN" sz="1600" kern="100" dirty="0">
                          <a:effectLst/>
                          <a:latin typeface="Times New Roman" panose="02020603050405020304" pitchFamily="18" charset="0"/>
                          <a:cs typeface="Times New Roman" panose="02020603050405020304" pitchFamily="18" charset="0"/>
                        </a:rPr>
                        <a:t>模型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r@5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r@10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r@20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p@5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p@10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p@20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ndcg@5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ndcg@10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ndgc@20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6998884"/>
                  </a:ext>
                </a:extLst>
              </a:tr>
              <a:tr h="592345">
                <a:tc>
                  <a:txBody>
                    <a:bodyPr/>
                    <a:lstStyle/>
                    <a:p>
                      <a:pPr algn="ctr">
                        <a:lnSpc>
                          <a:spcPts val="2400"/>
                        </a:lnSpc>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PinSage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solidFill>
                            <a:srgbClr val="C00000"/>
                          </a:solidFill>
                          <a:effectLst/>
                          <a:latin typeface="Times New Roman" panose="02020603050405020304" pitchFamily="18" charset="0"/>
                          <a:cs typeface="Times New Roman" panose="02020603050405020304" pitchFamily="18" charset="0"/>
                        </a:rPr>
                        <a:t>0.22012</a:t>
                      </a:r>
                      <a:endParaRPr lang="zh-CN" sz="1600" kern="1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0.35498</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0.53886</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solidFill>
                            <a:srgbClr val="C00000"/>
                          </a:solidFill>
                          <a:effectLst/>
                          <a:latin typeface="Times New Roman" panose="02020603050405020304" pitchFamily="18" charset="0"/>
                          <a:cs typeface="Times New Roman" panose="02020603050405020304" pitchFamily="18" charset="0"/>
                        </a:rPr>
                        <a:t>0.30317</a:t>
                      </a:r>
                      <a:endParaRPr lang="zh-CN" sz="1600" kern="1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0.24754</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0.19024</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solidFill>
                            <a:srgbClr val="C00000"/>
                          </a:solidFill>
                          <a:effectLst/>
                          <a:latin typeface="Times New Roman" panose="02020603050405020304" pitchFamily="18" charset="0"/>
                          <a:cs typeface="Times New Roman" panose="02020603050405020304" pitchFamily="18" charset="0"/>
                        </a:rPr>
                        <a:t>0.38386</a:t>
                      </a:r>
                      <a:endParaRPr lang="zh-CN" sz="1600" kern="1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0.45925</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0.57925</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1156776"/>
                  </a:ext>
                </a:extLst>
              </a:tr>
              <a:tr h="590888">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NGCF</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0.20385</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0.31816</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0.46565</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0.28193</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0.22347</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0.16519</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0.37875</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0.45493</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0.55811</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976253"/>
                  </a:ext>
                </a:extLst>
              </a:tr>
              <a:tr h="872209">
                <a:tc>
                  <a:txBody>
                    <a:bodyPr/>
                    <a:lstStyle/>
                    <a:p>
                      <a:pPr algn="ctr">
                        <a:lnSpc>
                          <a:spcPts val="2400"/>
                        </a:lnSpc>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HetGCN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0.20238</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0.31838</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0.46731</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0.28037	</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0.22325</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0.16549</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altLang="zh-CN" sz="1600" kern="100" dirty="0">
                          <a:effectLst/>
                          <a:latin typeface="Times New Roman" panose="02020603050405020304" pitchFamily="18" charset="0"/>
                          <a:cs typeface="Times New Roman" panose="02020603050405020304" pitchFamily="18" charset="0"/>
                        </a:rPr>
                        <a:t>0.37794</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0.45523</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0.55910</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86015716"/>
                  </a:ext>
                </a:extLst>
              </a:tr>
              <a:tr h="503232">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SMGCN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ts val="2400"/>
                        </a:lnSpc>
                        <a:spcBef>
                          <a:spcPts val="600"/>
                        </a:spcBef>
                        <a:spcAft>
                          <a:spcPts val="600"/>
                        </a:spcAft>
                        <a:tabLst>
                          <a:tab pos="3067050" algn="ctr"/>
                          <a:tab pos="6134100" algn="r"/>
                        </a:tabLst>
                      </a:pPr>
                      <a:r>
                        <a:rPr lang="en-US" sz="1600" kern="100" dirty="0">
                          <a:solidFill>
                            <a:srgbClr val="0070C0"/>
                          </a:solidFill>
                          <a:effectLst/>
                          <a:latin typeface="Times New Roman" panose="02020603050405020304" pitchFamily="18" charset="0"/>
                          <a:cs typeface="Times New Roman" panose="02020603050405020304" pitchFamily="18" charset="0"/>
                        </a:rPr>
                        <a:t>0.20760</a:t>
                      </a:r>
                      <a:endParaRPr lang="zh-CN" sz="1600" kern="100" dirty="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0.32288</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0.47376</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solidFill>
                            <a:srgbClr val="0070C0"/>
                          </a:solidFill>
                          <a:effectLst/>
                          <a:latin typeface="Times New Roman" panose="02020603050405020304" pitchFamily="18" charset="0"/>
                          <a:cs typeface="Times New Roman" panose="02020603050405020304" pitchFamily="18" charset="0"/>
                        </a:rPr>
                        <a:t>0.28703</a:t>
                      </a:r>
                      <a:endParaRPr lang="zh-CN" sz="1600" kern="100" dirty="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0.22700</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0.16819</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solidFill>
                            <a:srgbClr val="0070C0"/>
                          </a:solidFill>
                          <a:effectLst/>
                          <a:latin typeface="Times New Roman" panose="02020603050405020304" pitchFamily="18" charset="0"/>
                          <a:cs typeface="Times New Roman" panose="02020603050405020304" pitchFamily="18" charset="0"/>
                        </a:rPr>
                        <a:t>0.38669</a:t>
                      </a:r>
                      <a:endParaRPr lang="zh-CN" sz="1600" kern="100" dirty="0">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0.46142</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0.56586</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8036235"/>
                  </a:ext>
                </a:extLst>
              </a:tr>
              <a:tr h="570080">
                <a:tc>
                  <a:txBody>
                    <a:bodyPr/>
                    <a:lstStyle/>
                    <a:p>
                      <a:pPr algn="ctr">
                        <a:lnSpc>
                          <a:spcPts val="2400"/>
                        </a:lnSpc>
                        <a:tabLst>
                          <a:tab pos="3067050" algn="ctr"/>
                          <a:tab pos="6134100" algn="r"/>
                        </a:tabLs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By </a:t>
                      </a: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rPr>
                        <a:t>HetGCN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2.21%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1.93%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1.13%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2.02%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1.83%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1.32%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1.78%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0.98%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5117304"/>
                  </a:ext>
                </a:extLst>
              </a:tr>
              <a:tr h="570080">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By NGCF</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1.84%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1.48%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1.74%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1.81%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1.58%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1.82%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1.43%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1.39%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2441903"/>
                  </a:ext>
                </a:extLst>
              </a:tr>
              <a:tr h="570080">
                <a:tc>
                  <a:txBody>
                    <a:bodyPr/>
                    <a:lstStyle/>
                    <a:p>
                      <a:pPr algn="ctr">
                        <a:lnSpc>
                          <a:spcPts val="2400"/>
                        </a:lnSpc>
                        <a:tabLst>
                          <a:tab pos="3067050" algn="ctr"/>
                          <a:tab pos="6134100" algn="r"/>
                        </a:tabLs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By </a:t>
                      </a: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rPr>
                        <a:t>PinSage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-5.69%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-9.04%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-12.08%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-5.32%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-8.30%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-11.60%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0.74%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0.47%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-2.31%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709605"/>
                  </a:ext>
                </a:extLst>
              </a:tr>
            </a:tbl>
          </a:graphicData>
        </a:graphic>
      </p:graphicFrame>
      <p:sp>
        <p:nvSpPr>
          <p:cNvPr id="7" name="文本框 6">
            <a:extLst>
              <a:ext uri="{FF2B5EF4-FFF2-40B4-BE49-F238E27FC236}">
                <a16:creationId xmlns:a16="http://schemas.microsoft.com/office/drawing/2014/main" id="{B647B8E4-0858-4AE4-8519-4D16ABC601CD}"/>
              </a:ext>
            </a:extLst>
          </p:cNvPr>
          <p:cNvSpPr txBox="1"/>
          <p:nvPr/>
        </p:nvSpPr>
        <p:spPr>
          <a:xfrm>
            <a:off x="1849740" y="6163475"/>
            <a:ext cx="5896166" cy="369332"/>
          </a:xfrm>
          <a:prstGeom prst="rect">
            <a:avLst/>
          </a:prstGeom>
          <a:noFill/>
        </p:spPr>
        <p:txBody>
          <a:bodyPr wrap="none" rtlCol="0">
            <a:spAutoFit/>
          </a:bodyPr>
          <a:lstStyle/>
          <a:p>
            <a:r>
              <a:rPr lang="zh-CN" altLang="en-US" dirty="0"/>
              <a:t>综合推荐效果：</a:t>
            </a:r>
            <a:r>
              <a:rPr lang="en-US" altLang="zh-CN" dirty="0" err="1">
                <a:latin typeface="Times New Roman" panose="02020603050405020304" pitchFamily="18" charset="0"/>
                <a:cs typeface="Times New Roman" panose="02020603050405020304" pitchFamily="18" charset="0"/>
              </a:rPr>
              <a:t>PinSage</a:t>
            </a:r>
            <a:r>
              <a:rPr lang="en-US" altLang="zh-CN" dirty="0">
                <a:latin typeface="Times New Roman" panose="02020603050405020304" pitchFamily="18" charset="0"/>
                <a:cs typeface="Times New Roman" panose="02020603050405020304" pitchFamily="18" charset="0"/>
              </a:rPr>
              <a:t>  &gt;  SMGCN  &gt;   NGCF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&gt; </a:t>
            </a:r>
            <a:r>
              <a:rPr lang="en-US" altLang="zh-CN" dirty="0" err="1">
                <a:latin typeface="Times New Roman" panose="02020603050405020304" pitchFamily="18" charset="0"/>
                <a:cs typeface="Times New Roman" panose="02020603050405020304" pitchFamily="18" charset="0"/>
              </a:rPr>
              <a:t>HetGCN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60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4-2</a:t>
            </a:r>
          </a:p>
        </p:txBody>
      </p:sp>
      <p:sp>
        <p:nvSpPr>
          <p:cNvPr id="5" name="文本框 4"/>
          <p:cNvSpPr txBox="1"/>
          <p:nvPr/>
        </p:nvSpPr>
        <p:spPr>
          <a:xfrm>
            <a:off x="807719" y="320675"/>
            <a:ext cx="2186765"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对照实验</a:t>
            </a:r>
            <a:r>
              <a:rPr lang="en-US" altLang="zh-CN" sz="2400" b="1" dirty="0">
                <a:solidFill>
                  <a:schemeClr val="bg1"/>
                </a:solidFill>
                <a:latin typeface="微软雅黑" panose="020B0503020204020204" charset="-122"/>
                <a:ea typeface="微软雅黑" panose="020B0503020204020204" charset="-122"/>
              </a:rPr>
              <a:t>(2/2)</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25</a:t>
            </a:fld>
            <a:endParaRPr lang="zh-CN" altLang="en-US" dirty="0"/>
          </a:p>
        </p:txBody>
      </p:sp>
      <p:graphicFrame>
        <p:nvGraphicFramePr>
          <p:cNvPr id="6" name="表格 5">
            <a:extLst>
              <a:ext uri="{FF2B5EF4-FFF2-40B4-BE49-F238E27FC236}">
                <a16:creationId xmlns:a16="http://schemas.microsoft.com/office/drawing/2014/main" id="{498843E3-32D6-4730-9452-812C9A368F5B}"/>
              </a:ext>
            </a:extLst>
          </p:cNvPr>
          <p:cNvGraphicFramePr>
            <a:graphicFrameLocks noGrp="1"/>
          </p:cNvGraphicFramePr>
          <p:nvPr>
            <p:extLst>
              <p:ext uri="{D42A27DB-BD31-4B8C-83A1-F6EECF244321}">
                <p14:modId xmlns:p14="http://schemas.microsoft.com/office/powerpoint/2010/main" val="2026511995"/>
              </p:ext>
            </p:extLst>
          </p:nvPr>
        </p:nvGraphicFramePr>
        <p:xfrm>
          <a:off x="182240" y="1165685"/>
          <a:ext cx="6622187" cy="2136830"/>
        </p:xfrm>
        <a:graphic>
          <a:graphicData uri="http://schemas.openxmlformats.org/drawingml/2006/table">
            <a:tbl>
              <a:tblPr firstRow="1" firstCol="1" bandRow="1">
                <a:tableStyleId>{5C22544A-7EE6-4342-B048-85BDC9FD1C3A}</a:tableStyleId>
              </a:tblPr>
              <a:tblGrid>
                <a:gridCol w="1281663">
                  <a:extLst>
                    <a:ext uri="{9D8B030D-6E8A-4147-A177-3AD203B41FA5}">
                      <a16:colId xmlns:a16="http://schemas.microsoft.com/office/drawing/2014/main" val="177416982"/>
                    </a:ext>
                  </a:extLst>
                </a:gridCol>
                <a:gridCol w="1697655">
                  <a:extLst>
                    <a:ext uri="{9D8B030D-6E8A-4147-A177-3AD203B41FA5}">
                      <a16:colId xmlns:a16="http://schemas.microsoft.com/office/drawing/2014/main" val="36240430"/>
                    </a:ext>
                  </a:extLst>
                </a:gridCol>
                <a:gridCol w="1624014">
                  <a:extLst>
                    <a:ext uri="{9D8B030D-6E8A-4147-A177-3AD203B41FA5}">
                      <a16:colId xmlns:a16="http://schemas.microsoft.com/office/drawing/2014/main" val="500133745"/>
                    </a:ext>
                  </a:extLst>
                </a:gridCol>
                <a:gridCol w="2018855">
                  <a:extLst>
                    <a:ext uri="{9D8B030D-6E8A-4147-A177-3AD203B41FA5}">
                      <a16:colId xmlns:a16="http://schemas.microsoft.com/office/drawing/2014/main" val="3959195315"/>
                    </a:ext>
                  </a:extLst>
                </a:gridCol>
              </a:tblGrid>
              <a:tr h="636446">
                <a:tc>
                  <a:txBody>
                    <a:bodyPr/>
                    <a:lstStyle/>
                    <a:p>
                      <a:pPr algn="ctr">
                        <a:lnSpc>
                          <a:spcPts val="2400"/>
                        </a:lnSpc>
                        <a:tabLst>
                          <a:tab pos="3067050" algn="ctr"/>
                          <a:tab pos="6134100" algn="r"/>
                        </a:tabLst>
                      </a:pPr>
                      <a:r>
                        <a:rPr lang="zh-CN" sz="1600" kern="100" dirty="0">
                          <a:effectLst/>
                          <a:latin typeface="Times New Roman" panose="02020603050405020304" pitchFamily="18" charset="0"/>
                          <a:cs typeface="Times New Roman" panose="02020603050405020304" pitchFamily="18" charset="0"/>
                        </a:rPr>
                        <a:t>模型</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zh-CN" sz="1600" kern="100" dirty="0">
                          <a:effectLst/>
                          <a:latin typeface="Times New Roman" panose="02020603050405020304" pitchFamily="18" charset="0"/>
                          <a:cs typeface="Times New Roman" panose="02020603050405020304" pitchFamily="18" charset="0"/>
                        </a:rPr>
                        <a:t>参数总量</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zh-CN" sz="1600" kern="100">
                          <a:effectLst/>
                          <a:latin typeface="Times New Roman" panose="02020603050405020304" pitchFamily="18" charset="0"/>
                          <a:cs typeface="Times New Roman" panose="02020603050405020304" pitchFamily="18" charset="0"/>
                        </a:rPr>
                        <a:t>运行时间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zh-CN" sz="1600" kern="100">
                          <a:effectLst/>
                          <a:latin typeface="Times New Roman" panose="02020603050405020304" pitchFamily="18" charset="0"/>
                          <a:cs typeface="Times New Roman" panose="02020603050405020304" pitchFamily="18" charset="0"/>
                        </a:rPr>
                        <a:t>单位参数的训练时长</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16319389"/>
                  </a:ext>
                </a:extLst>
              </a:tr>
              <a:tr h="375096">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SMGCN</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381888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5030.7s</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0.01317s</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1849177"/>
                  </a:ext>
                </a:extLst>
              </a:tr>
              <a:tr h="375096">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HetGCN</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363968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9076.5s</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0.02494s</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0072497"/>
                  </a:ext>
                </a:extLst>
              </a:tr>
              <a:tr h="375096">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NGCF</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159552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5684.6s</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0.03563s</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1443770"/>
                  </a:ext>
                </a:extLst>
              </a:tr>
              <a:tr h="375096">
                <a:tc>
                  <a:txBody>
                    <a:bodyPr/>
                    <a:lstStyle/>
                    <a:p>
                      <a:pPr algn="ctr">
                        <a:lnSpc>
                          <a:spcPts val="2400"/>
                        </a:lnSpc>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PinSage</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134656</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18493.7s</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0.13734s</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5664890"/>
                  </a:ext>
                </a:extLst>
              </a:tr>
            </a:tbl>
          </a:graphicData>
        </a:graphic>
      </p:graphicFrame>
      <p:pic>
        <p:nvPicPr>
          <p:cNvPr id="7" name="图片 6" descr="损失曲线">
            <a:extLst>
              <a:ext uri="{FF2B5EF4-FFF2-40B4-BE49-F238E27FC236}">
                <a16:creationId xmlns:a16="http://schemas.microsoft.com/office/drawing/2014/main" id="{1A1400C9-78B6-4EB3-AA15-E44682E871EE}"/>
              </a:ext>
            </a:extLst>
          </p:cNvPr>
          <p:cNvPicPr/>
          <p:nvPr/>
        </p:nvPicPr>
        <p:blipFill rotWithShape="1">
          <a:blip r:embed="rId3"/>
          <a:srcRect l="2666" t="13513"/>
          <a:stretch/>
        </p:blipFill>
        <p:spPr>
          <a:xfrm>
            <a:off x="105606" y="4188093"/>
            <a:ext cx="2767335" cy="1872640"/>
          </a:xfrm>
          <a:prstGeom prst="rect">
            <a:avLst/>
          </a:prstGeom>
        </p:spPr>
      </p:pic>
      <p:pic>
        <p:nvPicPr>
          <p:cNvPr id="8" name="图片 7" descr="NGCF">
            <a:extLst>
              <a:ext uri="{FF2B5EF4-FFF2-40B4-BE49-F238E27FC236}">
                <a16:creationId xmlns:a16="http://schemas.microsoft.com/office/drawing/2014/main" id="{8ABACFB7-8786-49E1-B793-5EF995952A1F}"/>
              </a:ext>
            </a:extLst>
          </p:cNvPr>
          <p:cNvPicPr/>
          <p:nvPr/>
        </p:nvPicPr>
        <p:blipFill rotWithShape="1">
          <a:blip r:embed="rId4"/>
          <a:srcRect r="7262"/>
          <a:stretch/>
        </p:blipFill>
        <p:spPr>
          <a:xfrm>
            <a:off x="2872941" y="4188093"/>
            <a:ext cx="2931664" cy="2101737"/>
          </a:xfrm>
          <a:prstGeom prst="rect">
            <a:avLst/>
          </a:prstGeom>
        </p:spPr>
      </p:pic>
      <p:pic>
        <p:nvPicPr>
          <p:cNvPr id="9" name="图片 8" descr="hetgcn">
            <a:extLst>
              <a:ext uri="{FF2B5EF4-FFF2-40B4-BE49-F238E27FC236}">
                <a16:creationId xmlns:a16="http://schemas.microsoft.com/office/drawing/2014/main" id="{54AA2004-2406-4388-8F04-E46AF3F79C63}"/>
              </a:ext>
            </a:extLst>
          </p:cNvPr>
          <p:cNvPicPr/>
          <p:nvPr/>
        </p:nvPicPr>
        <p:blipFill rotWithShape="1">
          <a:blip r:embed="rId5"/>
          <a:srcRect l="2570" t="12740" r="8002"/>
          <a:stretch/>
        </p:blipFill>
        <p:spPr>
          <a:xfrm>
            <a:off x="5804605" y="4188093"/>
            <a:ext cx="3099188" cy="2092890"/>
          </a:xfrm>
          <a:prstGeom prst="rect">
            <a:avLst/>
          </a:prstGeom>
        </p:spPr>
      </p:pic>
      <p:pic>
        <p:nvPicPr>
          <p:cNvPr id="10" name="图片 9" descr="PinSage">
            <a:extLst>
              <a:ext uri="{FF2B5EF4-FFF2-40B4-BE49-F238E27FC236}">
                <a16:creationId xmlns:a16="http://schemas.microsoft.com/office/drawing/2014/main" id="{A14E9E59-527A-436D-B5D9-D4B5E17C1E78}"/>
              </a:ext>
            </a:extLst>
          </p:cNvPr>
          <p:cNvPicPr/>
          <p:nvPr/>
        </p:nvPicPr>
        <p:blipFill rotWithShape="1">
          <a:blip r:embed="rId6"/>
          <a:srcRect l="3185" t="12839" r="5112"/>
          <a:stretch/>
        </p:blipFill>
        <p:spPr>
          <a:xfrm>
            <a:off x="8840105" y="4188093"/>
            <a:ext cx="2995352" cy="1931503"/>
          </a:xfrm>
          <a:prstGeom prst="rect">
            <a:avLst/>
          </a:prstGeom>
        </p:spPr>
      </p:pic>
      <p:sp>
        <p:nvSpPr>
          <p:cNvPr id="11" name="文本框 10">
            <a:extLst>
              <a:ext uri="{FF2B5EF4-FFF2-40B4-BE49-F238E27FC236}">
                <a16:creationId xmlns:a16="http://schemas.microsoft.com/office/drawing/2014/main" id="{26FF5A8C-0B7A-4F7E-9E0F-4DE49E538056}"/>
              </a:ext>
            </a:extLst>
          </p:cNvPr>
          <p:cNvSpPr txBox="1"/>
          <p:nvPr/>
        </p:nvSpPr>
        <p:spPr>
          <a:xfrm>
            <a:off x="838200" y="6298316"/>
            <a:ext cx="126980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SMGCN</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1DF34E33-8203-404C-9300-3A38F5D9ECE1}"/>
              </a:ext>
            </a:extLst>
          </p:cNvPr>
          <p:cNvSpPr txBox="1"/>
          <p:nvPr/>
        </p:nvSpPr>
        <p:spPr>
          <a:xfrm>
            <a:off x="4020567" y="6356350"/>
            <a:ext cx="105400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NGCF</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969B0F7-F3DF-4201-83D6-7AC26CDBD87D}"/>
              </a:ext>
            </a:extLst>
          </p:cNvPr>
          <p:cNvSpPr txBox="1"/>
          <p:nvPr/>
        </p:nvSpPr>
        <p:spPr>
          <a:xfrm>
            <a:off x="6917331" y="6356351"/>
            <a:ext cx="1054003"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HetGCN</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0A8EC33-C6D1-4DCA-993D-F4F1CB9300EE}"/>
              </a:ext>
            </a:extLst>
          </p:cNvPr>
          <p:cNvSpPr txBox="1"/>
          <p:nvPr/>
        </p:nvSpPr>
        <p:spPr>
          <a:xfrm>
            <a:off x="10146233" y="6333421"/>
            <a:ext cx="1054003"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PinSage</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C59886C9-6E4F-4058-950B-32963D62F8C3}"/>
              </a:ext>
            </a:extLst>
          </p:cNvPr>
          <p:cNvSpPr txBox="1"/>
          <p:nvPr/>
        </p:nvSpPr>
        <p:spPr>
          <a:xfrm>
            <a:off x="7035993" y="638294"/>
            <a:ext cx="539955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参数总量：</a:t>
            </a:r>
            <a:r>
              <a:rPr lang="en-US" altLang="zh-CN" dirty="0">
                <a:latin typeface="Times New Roman" panose="02020603050405020304" pitchFamily="18" charset="0"/>
                <a:cs typeface="Times New Roman" panose="02020603050405020304" pitchFamily="18" charset="0"/>
              </a:rPr>
              <a:t>SMGCN &gt; </a:t>
            </a:r>
            <a:r>
              <a:rPr lang="en-US" altLang="zh-CN" dirty="0" err="1">
                <a:latin typeface="Times New Roman" panose="02020603050405020304" pitchFamily="18" charset="0"/>
                <a:cs typeface="Times New Roman" panose="02020603050405020304" pitchFamily="18" charset="0"/>
              </a:rPr>
              <a:t>HetGCN</a:t>
            </a:r>
            <a:r>
              <a:rPr lang="en-US" altLang="zh-CN" dirty="0">
                <a:latin typeface="Times New Roman" panose="02020603050405020304" pitchFamily="18" charset="0"/>
                <a:cs typeface="Times New Roman" panose="02020603050405020304" pitchFamily="18" charset="0"/>
              </a:rPr>
              <a:t> &gt; NGCF &gt; </a:t>
            </a:r>
            <a:r>
              <a:rPr lang="en-US" altLang="zh-CN" dirty="0" err="1">
                <a:latin typeface="Times New Roman" panose="02020603050405020304" pitchFamily="18" charset="0"/>
                <a:cs typeface="Times New Roman" panose="02020603050405020304" pitchFamily="18" charset="0"/>
              </a:rPr>
              <a:t>PinSage</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AEA52D3-354E-40C0-9CDE-649EB32FD371}"/>
              </a:ext>
            </a:extLst>
          </p:cNvPr>
          <p:cNvSpPr txBox="1"/>
          <p:nvPr/>
        </p:nvSpPr>
        <p:spPr>
          <a:xfrm>
            <a:off x="7035993" y="1312269"/>
            <a:ext cx="5156007"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运行时间：</a:t>
            </a:r>
            <a:r>
              <a:rPr lang="en-US" altLang="zh-CN" dirty="0">
                <a:latin typeface="Times New Roman" panose="02020603050405020304" pitchFamily="18" charset="0"/>
                <a:cs typeface="Times New Roman" panose="02020603050405020304" pitchFamily="18" charset="0"/>
              </a:rPr>
              <a:t>SMGCN &lt; NGCF &lt; </a:t>
            </a:r>
            <a:r>
              <a:rPr lang="en-US" altLang="zh-CN" dirty="0" err="1">
                <a:latin typeface="Times New Roman" panose="02020603050405020304" pitchFamily="18" charset="0"/>
                <a:cs typeface="Times New Roman" panose="02020603050405020304" pitchFamily="18" charset="0"/>
              </a:rPr>
              <a:t>HetGCN</a:t>
            </a:r>
            <a:r>
              <a:rPr lang="en-US" altLang="zh-CN" dirty="0">
                <a:latin typeface="Times New Roman" panose="02020603050405020304" pitchFamily="18" charset="0"/>
                <a:cs typeface="Times New Roman" panose="02020603050405020304" pitchFamily="18" charset="0"/>
              </a:rPr>
              <a:t> &lt; </a:t>
            </a:r>
            <a:r>
              <a:rPr lang="en-US" altLang="zh-CN" dirty="0" err="1">
                <a:latin typeface="Times New Roman" panose="02020603050405020304" pitchFamily="18" charset="0"/>
                <a:cs typeface="Times New Roman" panose="02020603050405020304" pitchFamily="18" charset="0"/>
              </a:rPr>
              <a:t>PinSage</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9BD304F3-6F72-4241-874E-7076089AE869}"/>
              </a:ext>
            </a:extLst>
          </p:cNvPr>
          <p:cNvSpPr txBox="1"/>
          <p:nvPr/>
        </p:nvSpPr>
        <p:spPr>
          <a:xfrm>
            <a:off x="7035991" y="2023576"/>
            <a:ext cx="5156008" cy="923330"/>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单位参数的训练时间</a:t>
            </a:r>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                    SMGCN &lt; </a:t>
            </a:r>
            <a:r>
              <a:rPr lang="en-US" altLang="zh-CN" dirty="0" err="1">
                <a:latin typeface="Times New Roman" panose="02020603050405020304" pitchFamily="18" charset="0"/>
                <a:cs typeface="Times New Roman" panose="02020603050405020304" pitchFamily="18" charset="0"/>
              </a:rPr>
              <a:t>HetGCN</a:t>
            </a:r>
            <a:r>
              <a:rPr lang="en-US" altLang="zh-CN" dirty="0">
                <a:latin typeface="Times New Roman" panose="02020603050405020304" pitchFamily="18" charset="0"/>
                <a:cs typeface="Times New Roman" panose="02020603050405020304" pitchFamily="18" charset="0"/>
              </a:rPr>
              <a:t> &lt; NGCF &lt; </a:t>
            </a:r>
            <a:r>
              <a:rPr lang="en-US" altLang="zh-CN" dirty="0" err="1">
                <a:latin typeface="Times New Roman" panose="02020603050405020304" pitchFamily="18" charset="0"/>
                <a:cs typeface="Times New Roman" panose="02020603050405020304" pitchFamily="18" charset="0"/>
              </a:rPr>
              <a:t>PinSage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8334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4-3</a:t>
            </a:r>
          </a:p>
        </p:txBody>
      </p:sp>
      <p:sp>
        <p:nvSpPr>
          <p:cNvPr id="5" name="文本框 4"/>
          <p:cNvSpPr txBox="1"/>
          <p:nvPr/>
        </p:nvSpPr>
        <p:spPr>
          <a:xfrm>
            <a:off x="807719" y="320675"/>
            <a:ext cx="2458991"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消融实验</a:t>
            </a:r>
            <a:r>
              <a:rPr lang="en-US" altLang="zh-CN" sz="2400" b="1" dirty="0">
                <a:solidFill>
                  <a:schemeClr val="bg1"/>
                </a:solidFill>
                <a:latin typeface="微软雅黑" panose="020B0503020204020204" charset="-122"/>
                <a:ea typeface="微软雅黑" panose="020B0503020204020204" charset="-122"/>
              </a:rPr>
              <a:t>(1/3)</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26</a:t>
            </a:fld>
            <a:endParaRPr lang="zh-CN" altLang="en-US"/>
          </a:p>
        </p:txBody>
      </p:sp>
      <p:pic>
        <p:nvPicPr>
          <p:cNvPr id="6" name="图片 5">
            <a:extLst>
              <a:ext uri="{FF2B5EF4-FFF2-40B4-BE49-F238E27FC236}">
                <a16:creationId xmlns:a16="http://schemas.microsoft.com/office/drawing/2014/main" id="{BEECFF0F-447B-49BE-853D-B6613CE4FC8E}"/>
              </a:ext>
            </a:extLst>
          </p:cNvPr>
          <p:cNvPicPr/>
          <p:nvPr/>
        </p:nvPicPr>
        <p:blipFill>
          <a:blip r:embed="rId3"/>
          <a:stretch>
            <a:fillRect/>
          </a:stretch>
        </p:blipFill>
        <p:spPr>
          <a:xfrm>
            <a:off x="249656" y="1156136"/>
            <a:ext cx="6632774" cy="4823178"/>
          </a:xfrm>
          <a:prstGeom prst="rect">
            <a:avLst/>
          </a:prstGeom>
          <a:noFill/>
          <a:ln>
            <a:noFill/>
          </a:ln>
        </p:spPr>
      </p:pic>
      <p:graphicFrame>
        <p:nvGraphicFramePr>
          <p:cNvPr id="7" name="表格 6">
            <a:extLst>
              <a:ext uri="{FF2B5EF4-FFF2-40B4-BE49-F238E27FC236}">
                <a16:creationId xmlns:a16="http://schemas.microsoft.com/office/drawing/2014/main" id="{3DD9716B-4D5E-43C9-8F8E-E5A6DB20BC05}"/>
              </a:ext>
            </a:extLst>
          </p:cNvPr>
          <p:cNvGraphicFramePr>
            <a:graphicFrameLocks noGrp="1"/>
          </p:cNvGraphicFramePr>
          <p:nvPr>
            <p:extLst>
              <p:ext uri="{D42A27DB-BD31-4B8C-83A1-F6EECF244321}">
                <p14:modId xmlns:p14="http://schemas.microsoft.com/office/powerpoint/2010/main" val="2863095721"/>
              </p:ext>
            </p:extLst>
          </p:nvPr>
        </p:nvGraphicFramePr>
        <p:xfrm>
          <a:off x="7091835" y="1207564"/>
          <a:ext cx="4746504" cy="4720704"/>
        </p:xfrm>
        <a:graphic>
          <a:graphicData uri="http://schemas.openxmlformats.org/drawingml/2006/table">
            <a:tbl>
              <a:tblPr firstRow="1" firstCol="1" bandRow="1">
                <a:tableStyleId>{5C22544A-7EE6-4342-B048-85BDC9FD1C3A}</a:tableStyleId>
              </a:tblPr>
              <a:tblGrid>
                <a:gridCol w="1752018">
                  <a:extLst>
                    <a:ext uri="{9D8B030D-6E8A-4147-A177-3AD203B41FA5}">
                      <a16:colId xmlns:a16="http://schemas.microsoft.com/office/drawing/2014/main" val="2639892070"/>
                    </a:ext>
                  </a:extLst>
                </a:gridCol>
                <a:gridCol w="1001657">
                  <a:extLst>
                    <a:ext uri="{9D8B030D-6E8A-4147-A177-3AD203B41FA5}">
                      <a16:colId xmlns:a16="http://schemas.microsoft.com/office/drawing/2014/main" val="1744748863"/>
                    </a:ext>
                  </a:extLst>
                </a:gridCol>
                <a:gridCol w="926312">
                  <a:extLst>
                    <a:ext uri="{9D8B030D-6E8A-4147-A177-3AD203B41FA5}">
                      <a16:colId xmlns:a16="http://schemas.microsoft.com/office/drawing/2014/main" val="3365026751"/>
                    </a:ext>
                  </a:extLst>
                </a:gridCol>
                <a:gridCol w="1066517">
                  <a:extLst>
                    <a:ext uri="{9D8B030D-6E8A-4147-A177-3AD203B41FA5}">
                      <a16:colId xmlns:a16="http://schemas.microsoft.com/office/drawing/2014/main" val="779606150"/>
                    </a:ext>
                  </a:extLst>
                </a:gridCol>
              </a:tblGrid>
              <a:tr h="392649">
                <a:tc>
                  <a:txBody>
                    <a:bodyPr/>
                    <a:lstStyle/>
                    <a:p>
                      <a:pPr algn="ctr">
                        <a:lnSpc>
                          <a:spcPts val="2400"/>
                        </a:lnSpc>
                        <a:spcBef>
                          <a:spcPts val="600"/>
                        </a:spcBef>
                        <a:spcAft>
                          <a:spcPts val="600"/>
                        </a:spcAft>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submodel</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r@5</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p@5</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ndcg@5</a:t>
                      </a:r>
                      <a:endParaRPr lang="zh-CN" sz="1600" kern="100" dirty="0">
                        <a:effectLst/>
                        <a:latin typeface="Times New Roman" panose="02020603050405020304" pitchFamily="18" charset="0"/>
                        <a:cs typeface="Times New Roman" panose="02020603050405020304" pitchFamily="18" charset="0"/>
                      </a:endParaRPr>
                    </a:p>
                  </a:txBody>
                  <a:tcPr marL="46932" marR="46932" marT="0" marB="0" anchor="ctr"/>
                </a:tc>
                <a:extLst>
                  <a:ext uri="{0D108BD9-81ED-4DB2-BD59-A6C34878D82A}">
                    <a16:rowId xmlns:a16="http://schemas.microsoft.com/office/drawing/2014/main" val="3410000888"/>
                  </a:ext>
                </a:extLst>
              </a:tr>
              <a:tr h="413537">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NGCF</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0.20385</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0.28193</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0.37875</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extLst>
                  <a:ext uri="{0D108BD9-81ED-4DB2-BD59-A6C34878D82A}">
                    <a16:rowId xmlns:a16="http://schemas.microsoft.com/office/drawing/2014/main" val="2880553755"/>
                  </a:ext>
                </a:extLst>
              </a:tr>
              <a:tr h="699997">
                <a:tc>
                  <a:txBody>
                    <a:bodyPr/>
                    <a:lstStyle/>
                    <a:p>
                      <a:pPr algn="ctr">
                        <a:lnSpc>
                          <a:spcPts val="2400"/>
                        </a:lnSpc>
                        <a:spcBef>
                          <a:spcPts val="600"/>
                        </a:spcBef>
                        <a:spcAft>
                          <a:spcPts val="600"/>
                        </a:spcAft>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Bipar</a:t>
                      </a:r>
                      <a:r>
                        <a:rPr lang="en-US" sz="1600" kern="100" dirty="0">
                          <a:effectLst/>
                          <a:latin typeface="Times New Roman" panose="02020603050405020304" pitchFamily="18" charset="0"/>
                          <a:cs typeface="Times New Roman" panose="02020603050405020304" pitchFamily="18" charset="0"/>
                        </a:rPr>
                        <a:t>-GCN</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0.09855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0.13899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0.23603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extLst>
                  <a:ext uri="{0D108BD9-81ED-4DB2-BD59-A6C34878D82A}">
                    <a16:rowId xmlns:a16="http://schemas.microsoft.com/office/drawing/2014/main" val="3719721664"/>
                  </a:ext>
                </a:extLst>
              </a:tr>
              <a:tr h="631653">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Bipar-GCN w SGE</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0.15921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0.22837    </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0.33657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extLst>
                  <a:ext uri="{0D108BD9-81ED-4DB2-BD59-A6C34878D82A}">
                    <a16:rowId xmlns:a16="http://schemas.microsoft.com/office/drawing/2014/main" val="1281371790"/>
                  </a:ext>
                </a:extLst>
              </a:tr>
              <a:tr h="597157">
                <a:tc>
                  <a:txBody>
                    <a:bodyPr/>
                    <a:lstStyle/>
                    <a:p>
                      <a:pPr algn="ctr">
                        <a:lnSpc>
                          <a:spcPts val="2400"/>
                        </a:lnSpc>
                        <a:spcBef>
                          <a:spcPts val="600"/>
                        </a:spcBef>
                        <a:spcAft>
                          <a:spcPts val="600"/>
                        </a:spcAft>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Bipar</a:t>
                      </a:r>
                      <a:r>
                        <a:rPr lang="en-US" sz="1600" kern="100" dirty="0">
                          <a:effectLst/>
                          <a:latin typeface="Times New Roman" panose="02020603050405020304" pitchFamily="18" charset="0"/>
                          <a:cs typeface="Times New Roman" panose="02020603050405020304" pitchFamily="18" charset="0"/>
                        </a:rPr>
                        <a:t>-GCN w SI</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0.10655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0.15409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0.22023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extLst>
                  <a:ext uri="{0D108BD9-81ED-4DB2-BD59-A6C34878D82A}">
                    <a16:rowId xmlns:a16="http://schemas.microsoft.com/office/drawing/2014/main" val="3632475866"/>
                  </a:ext>
                </a:extLst>
              </a:tr>
              <a:tr h="580582">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SMGCN</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0.20760</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0.28703</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0.38669</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extLst>
                  <a:ext uri="{0D108BD9-81ED-4DB2-BD59-A6C34878D82A}">
                    <a16:rowId xmlns:a16="http://schemas.microsoft.com/office/drawing/2014/main" val="2685520486"/>
                  </a:ext>
                </a:extLst>
              </a:tr>
              <a:tr h="648675">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SGE</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0.18585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0.26356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0.36326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extLst>
                  <a:ext uri="{0D108BD9-81ED-4DB2-BD59-A6C34878D82A}">
                    <a16:rowId xmlns:a16="http://schemas.microsoft.com/office/drawing/2014/main" val="262144391"/>
                  </a:ext>
                </a:extLst>
              </a:tr>
              <a:tr h="756454">
                <a:tc>
                  <a:txBody>
                    <a:bodyPr/>
                    <a:lstStyle/>
                    <a:p>
                      <a:pPr algn="ctr">
                        <a:lnSpc>
                          <a:spcPts val="2400"/>
                        </a:lnSpc>
                        <a:spcBef>
                          <a:spcPts val="600"/>
                        </a:spcBef>
                        <a:spcAft>
                          <a:spcPts val="600"/>
                        </a:spcAft>
                        <a:tabLst>
                          <a:tab pos="3067050" algn="ctr"/>
                          <a:tab pos="6134100" algn="r"/>
                        </a:tabLst>
                      </a:pPr>
                      <a:r>
                        <a:rPr lang="en-US" altLang="zh-CN" sz="1600" kern="100" dirty="0">
                          <a:effectLst/>
                          <a:latin typeface="Times New Roman" panose="02020603050405020304" pitchFamily="18" charset="0"/>
                          <a:ea typeface="黑体" panose="02010609060101010101" pitchFamily="49" charset="-122"/>
                          <a:cs typeface="Times New Roman" panose="02020603050405020304" pitchFamily="18" charset="0"/>
                        </a:rPr>
                        <a:t>SGE w SI</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0.20429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0.28356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0.38381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932" marR="46932" marT="0" marB="0" anchor="ctr"/>
                </a:tc>
                <a:extLst>
                  <a:ext uri="{0D108BD9-81ED-4DB2-BD59-A6C34878D82A}">
                    <a16:rowId xmlns:a16="http://schemas.microsoft.com/office/drawing/2014/main" val="2341062298"/>
                  </a:ext>
                </a:extLst>
              </a:tr>
            </a:tbl>
          </a:graphicData>
        </a:graphic>
      </p:graphicFrame>
      <p:sp>
        <p:nvSpPr>
          <p:cNvPr id="9" name="文本框 8">
            <a:extLst>
              <a:ext uri="{FF2B5EF4-FFF2-40B4-BE49-F238E27FC236}">
                <a16:creationId xmlns:a16="http://schemas.microsoft.com/office/drawing/2014/main" id="{C5860975-2D47-49EE-BB0A-35D9ED48AE61}"/>
              </a:ext>
            </a:extLst>
          </p:cNvPr>
          <p:cNvSpPr txBox="1"/>
          <p:nvPr/>
        </p:nvSpPr>
        <p:spPr>
          <a:xfrm>
            <a:off x="7163382" y="696205"/>
            <a:ext cx="6104142" cy="369332"/>
          </a:xfrm>
          <a:prstGeom prst="rect">
            <a:avLst/>
          </a:prstGeom>
          <a:noFill/>
        </p:spPr>
        <p:txBody>
          <a:bodyPr wrap="square">
            <a:spAutoFit/>
          </a:bodyPr>
          <a:lstStyle/>
          <a:p>
            <a:r>
              <a:rPr lang="en-US" altLang="zh-CN" sz="1800" kern="100" dirty="0">
                <a:effectLst/>
                <a:latin typeface="Times New Roman" panose="02020603050405020304" pitchFamily="18" charset="0"/>
                <a:cs typeface="Times New Roman" panose="02020603050405020304" pitchFamily="18" charset="0"/>
              </a:rPr>
              <a:t>SMGCN</a:t>
            </a:r>
            <a:r>
              <a:rPr lang="zh-CN" altLang="zh-CN" sz="1800" kern="100" dirty="0">
                <a:effectLst/>
                <a:latin typeface="Times New Roman" panose="02020603050405020304" pitchFamily="18" charset="0"/>
                <a:cs typeface="Times New Roman" panose="02020603050405020304" pitchFamily="18" charset="0"/>
              </a:rPr>
              <a:t>模型与其他子模型的测试得分情况</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3011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4-3</a:t>
            </a:r>
          </a:p>
        </p:txBody>
      </p:sp>
      <p:sp>
        <p:nvSpPr>
          <p:cNvPr id="5" name="文本框 4"/>
          <p:cNvSpPr txBox="1"/>
          <p:nvPr/>
        </p:nvSpPr>
        <p:spPr>
          <a:xfrm>
            <a:off x="807719" y="320675"/>
            <a:ext cx="2549733"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消融实验</a:t>
            </a:r>
            <a:r>
              <a:rPr lang="en-US" altLang="zh-CN" sz="2400" b="1" dirty="0">
                <a:solidFill>
                  <a:schemeClr val="bg1"/>
                </a:solidFill>
                <a:latin typeface="微软雅黑" panose="020B0503020204020204" charset="-122"/>
                <a:ea typeface="微软雅黑" panose="020B0503020204020204" charset="-122"/>
              </a:rPr>
              <a:t>(2/3)</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27</a:t>
            </a:fld>
            <a:endParaRPr lang="zh-CN" altLang="en-US"/>
          </a:p>
        </p:txBody>
      </p:sp>
      <p:graphicFrame>
        <p:nvGraphicFramePr>
          <p:cNvPr id="2" name="表格 1">
            <a:extLst>
              <a:ext uri="{FF2B5EF4-FFF2-40B4-BE49-F238E27FC236}">
                <a16:creationId xmlns:a16="http://schemas.microsoft.com/office/drawing/2014/main" id="{AB5DB08D-174D-4EEF-A532-ED36E1F37226}"/>
              </a:ext>
            </a:extLst>
          </p:cNvPr>
          <p:cNvGraphicFramePr>
            <a:graphicFrameLocks noGrp="1"/>
          </p:cNvGraphicFramePr>
          <p:nvPr>
            <p:extLst>
              <p:ext uri="{D42A27DB-BD31-4B8C-83A1-F6EECF244321}">
                <p14:modId xmlns:p14="http://schemas.microsoft.com/office/powerpoint/2010/main" val="679136010"/>
              </p:ext>
            </p:extLst>
          </p:nvPr>
        </p:nvGraphicFramePr>
        <p:xfrm>
          <a:off x="272228" y="1314213"/>
          <a:ext cx="4711602" cy="4404338"/>
        </p:xfrm>
        <a:graphic>
          <a:graphicData uri="http://schemas.openxmlformats.org/drawingml/2006/table">
            <a:tbl>
              <a:tblPr firstRow="1" firstCol="1" bandRow="1">
                <a:tableStyleId>{5C22544A-7EE6-4342-B048-85BDC9FD1C3A}</a:tableStyleId>
              </a:tblPr>
              <a:tblGrid>
                <a:gridCol w="1591474">
                  <a:extLst>
                    <a:ext uri="{9D8B030D-6E8A-4147-A177-3AD203B41FA5}">
                      <a16:colId xmlns:a16="http://schemas.microsoft.com/office/drawing/2014/main" val="2065539622"/>
                    </a:ext>
                  </a:extLst>
                </a:gridCol>
                <a:gridCol w="1026083">
                  <a:extLst>
                    <a:ext uri="{9D8B030D-6E8A-4147-A177-3AD203B41FA5}">
                      <a16:colId xmlns:a16="http://schemas.microsoft.com/office/drawing/2014/main" val="2959607115"/>
                    </a:ext>
                  </a:extLst>
                </a:gridCol>
                <a:gridCol w="1088903">
                  <a:extLst>
                    <a:ext uri="{9D8B030D-6E8A-4147-A177-3AD203B41FA5}">
                      <a16:colId xmlns:a16="http://schemas.microsoft.com/office/drawing/2014/main" val="676421316"/>
                    </a:ext>
                  </a:extLst>
                </a:gridCol>
                <a:gridCol w="1005142">
                  <a:extLst>
                    <a:ext uri="{9D8B030D-6E8A-4147-A177-3AD203B41FA5}">
                      <a16:colId xmlns:a16="http://schemas.microsoft.com/office/drawing/2014/main" val="4020094564"/>
                    </a:ext>
                  </a:extLst>
                </a:gridCol>
              </a:tblGrid>
              <a:tr h="618142">
                <a:tc>
                  <a:txBody>
                    <a:bodyPr/>
                    <a:lstStyle/>
                    <a:p>
                      <a:pPr algn="ctr">
                        <a:lnSpc>
                          <a:spcPts val="2400"/>
                        </a:lnSpc>
                        <a:tabLst>
                          <a:tab pos="3067050" algn="ctr"/>
                          <a:tab pos="6134100" algn="r"/>
                        </a:tabLst>
                      </a:pPr>
                      <a:r>
                        <a:rPr lang="zh-CN" sz="1600" kern="100" dirty="0">
                          <a:effectLst/>
                          <a:latin typeface="Times New Roman" panose="02020603050405020304" pitchFamily="18" charset="0"/>
                          <a:cs typeface="Times New Roman" panose="02020603050405020304" pitchFamily="18" charset="0"/>
                        </a:rPr>
                        <a:t>模型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4192" marR="64192"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r@5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4192" marR="64192"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p@5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4192" marR="64192" marT="0" marB="0" anchor="ctr"/>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ndcg@5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4192" marR="64192" marT="0" marB="0" anchor="ctr"/>
                </a:tc>
                <a:extLst>
                  <a:ext uri="{0D108BD9-81ED-4DB2-BD59-A6C34878D82A}">
                    <a16:rowId xmlns:a16="http://schemas.microsoft.com/office/drawing/2014/main" val="3575420562"/>
                  </a:ext>
                </a:extLst>
              </a:tr>
              <a:tr h="618142">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NGCF</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0.20385</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0.28193</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0.37875</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extLst>
                  <a:ext uri="{0D108BD9-81ED-4DB2-BD59-A6C34878D82A}">
                    <a16:rowId xmlns:a16="http://schemas.microsoft.com/office/drawing/2014/main" val="1225807750"/>
                  </a:ext>
                </a:extLst>
              </a:tr>
              <a:tr h="618142">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NGCF w SI</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0.20644</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0.28448</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0.38300</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extLst>
                  <a:ext uri="{0D108BD9-81ED-4DB2-BD59-A6C34878D82A}">
                    <a16:rowId xmlns:a16="http://schemas.microsoft.com/office/drawing/2014/main" val="3766999861"/>
                  </a:ext>
                </a:extLst>
              </a:tr>
              <a:tr h="691386">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HetGCN</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0.20238	</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0.28037	</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0.37794	</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extLst>
                  <a:ext uri="{0D108BD9-81ED-4DB2-BD59-A6C34878D82A}">
                    <a16:rowId xmlns:a16="http://schemas.microsoft.com/office/drawing/2014/main" val="203734720"/>
                  </a:ext>
                </a:extLst>
              </a:tr>
              <a:tr h="618142">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HetGCN w SI</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0.18744</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0.26627</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0.35897</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extLst>
                  <a:ext uri="{0D108BD9-81ED-4DB2-BD59-A6C34878D82A}">
                    <a16:rowId xmlns:a16="http://schemas.microsoft.com/office/drawing/2014/main" val="476887443"/>
                  </a:ext>
                </a:extLst>
              </a:tr>
              <a:tr h="618142">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PinSage</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0.22012</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0.30317</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0.38386</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extLst>
                  <a:ext uri="{0D108BD9-81ED-4DB2-BD59-A6C34878D82A}">
                    <a16:rowId xmlns:a16="http://schemas.microsoft.com/office/drawing/2014/main" val="1548861209"/>
                  </a:ext>
                </a:extLst>
              </a:tr>
              <a:tr h="622242">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PinSage w SI</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0.21693</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0.30201</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0.38334</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4192" marR="64192" marT="0" marB="0" anchor="ctr"/>
                </a:tc>
                <a:extLst>
                  <a:ext uri="{0D108BD9-81ED-4DB2-BD59-A6C34878D82A}">
                    <a16:rowId xmlns:a16="http://schemas.microsoft.com/office/drawing/2014/main" val="3657468653"/>
                  </a:ext>
                </a:extLst>
              </a:tr>
            </a:tbl>
          </a:graphicData>
        </a:graphic>
      </p:graphicFrame>
      <p:sp>
        <p:nvSpPr>
          <p:cNvPr id="9" name="文本框 8">
            <a:extLst>
              <a:ext uri="{FF2B5EF4-FFF2-40B4-BE49-F238E27FC236}">
                <a16:creationId xmlns:a16="http://schemas.microsoft.com/office/drawing/2014/main" id="{83519A33-633B-42C5-84D1-7A2C4963AF37}"/>
              </a:ext>
            </a:extLst>
          </p:cNvPr>
          <p:cNvSpPr txBox="1"/>
          <p:nvPr/>
        </p:nvSpPr>
        <p:spPr>
          <a:xfrm>
            <a:off x="895205" y="822960"/>
            <a:ext cx="3341748" cy="369332"/>
          </a:xfrm>
          <a:prstGeom prst="rect">
            <a:avLst/>
          </a:prstGeom>
          <a:noFill/>
        </p:spPr>
        <p:txBody>
          <a:bodyPr wrap="square">
            <a:spAutoFit/>
          </a:bodyPr>
          <a:lstStyle/>
          <a:p>
            <a:r>
              <a:rPr lang="zh-CN" altLang="zh-CN" sz="1800" kern="100" dirty="0">
                <a:effectLst/>
                <a:latin typeface="+mn-ea"/>
                <a:cs typeface="Times New Roman" panose="02020603050405020304" pitchFamily="18" charset="0"/>
              </a:rPr>
              <a:t>传统模型添加</a:t>
            </a:r>
            <a:r>
              <a:rPr lang="en-US" altLang="zh-CN" sz="1800" kern="100" dirty="0">
                <a:effectLst/>
                <a:latin typeface="+mn-ea"/>
                <a:cs typeface="Times New Roman" panose="02020603050405020304" pitchFamily="18" charset="0"/>
              </a:rPr>
              <a:t>SI</a:t>
            </a:r>
            <a:r>
              <a:rPr lang="zh-CN" altLang="zh-CN" sz="1800" kern="100" dirty="0">
                <a:effectLst/>
                <a:latin typeface="+mn-ea"/>
                <a:cs typeface="Times New Roman" panose="02020603050405020304" pitchFamily="18" charset="0"/>
              </a:rPr>
              <a:t>后的效果对比</a:t>
            </a:r>
            <a:endParaRPr lang="zh-CN" altLang="en-US" dirty="0">
              <a:latin typeface="+mn-ea"/>
            </a:endParaRPr>
          </a:p>
        </p:txBody>
      </p:sp>
      <p:graphicFrame>
        <p:nvGraphicFramePr>
          <p:cNvPr id="10" name="表格 9">
            <a:extLst>
              <a:ext uri="{FF2B5EF4-FFF2-40B4-BE49-F238E27FC236}">
                <a16:creationId xmlns:a16="http://schemas.microsoft.com/office/drawing/2014/main" id="{8FCE26BC-5616-4C3C-A32F-503FEE9564E0}"/>
              </a:ext>
            </a:extLst>
          </p:cNvPr>
          <p:cNvGraphicFramePr>
            <a:graphicFrameLocks noGrp="1"/>
          </p:cNvGraphicFramePr>
          <p:nvPr>
            <p:extLst>
              <p:ext uri="{D42A27DB-BD31-4B8C-83A1-F6EECF244321}">
                <p14:modId xmlns:p14="http://schemas.microsoft.com/office/powerpoint/2010/main" val="3460968932"/>
              </p:ext>
            </p:extLst>
          </p:nvPr>
        </p:nvGraphicFramePr>
        <p:xfrm>
          <a:off x="5594769" y="1314213"/>
          <a:ext cx="6031661" cy="3002848"/>
        </p:xfrm>
        <a:graphic>
          <a:graphicData uri="http://schemas.openxmlformats.org/drawingml/2006/table">
            <a:tbl>
              <a:tblPr firstRow="1" firstCol="1" bandRow="1">
                <a:tableStyleId>{5C22544A-7EE6-4342-B048-85BDC9FD1C3A}</a:tableStyleId>
              </a:tblPr>
              <a:tblGrid>
                <a:gridCol w="1840390">
                  <a:extLst>
                    <a:ext uri="{9D8B030D-6E8A-4147-A177-3AD203B41FA5}">
                      <a16:colId xmlns:a16="http://schemas.microsoft.com/office/drawing/2014/main" val="1304914115"/>
                    </a:ext>
                  </a:extLst>
                </a:gridCol>
                <a:gridCol w="1196440">
                  <a:extLst>
                    <a:ext uri="{9D8B030D-6E8A-4147-A177-3AD203B41FA5}">
                      <a16:colId xmlns:a16="http://schemas.microsoft.com/office/drawing/2014/main" val="414968637"/>
                    </a:ext>
                  </a:extLst>
                </a:gridCol>
                <a:gridCol w="985523">
                  <a:extLst>
                    <a:ext uri="{9D8B030D-6E8A-4147-A177-3AD203B41FA5}">
                      <a16:colId xmlns:a16="http://schemas.microsoft.com/office/drawing/2014/main" val="1641145973"/>
                    </a:ext>
                  </a:extLst>
                </a:gridCol>
                <a:gridCol w="999521">
                  <a:extLst>
                    <a:ext uri="{9D8B030D-6E8A-4147-A177-3AD203B41FA5}">
                      <a16:colId xmlns:a16="http://schemas.microsoft.com/office/drawing/2014/main" val="4229001202"/>
                    </a:ext>
                  </a:extLst>
                </a:gridCol>
                <a:gridCol w="1009787">
                  <a:extLst>
                    <a:ext uri="{9D8B030D-6E8A-4147-A177-3AD203B41FA5}">
                      <a16:colId xmlns:a16="http://schemas.microsoft.com/office/drawing/2014/main" val="4218870347"/>
                    </a:ext>
                  </a:extLst>
                </a:gridCol>
              </a:tblGrid>
              <a:tr h="402600">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r@5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p@5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ndcg@5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Avg</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42048213"/>
                  </a:ext>
                </a:extLst>
              </a:tr>
              <a:tr h="402600">
                <a:tc>
                  <a:txBody>
                    <a:bodyPr/>
                    <a:lstStyle/>
                    <a:p>
                      <a:pPr algn="ctr">
                        <a:lnSpc>
                          <a:spcPts val="2400"/>
                        </a:lnSpc>
                        <a:spcBef>
                          <a:spcPts val="600"/>
                        </a:spcBef>
                        <a:spcAft>
                          <a:spcPts val="600"/>
                        </a:spcAft>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Bipar</a:t>
                      </a:r>
                      <a:r>
                        <a:rPr lang="en-US" sz="1600" kern="100" dirty="0">
                          <a:effectLst/>
                          <a:latin typeface="Times New Roman" panose="02020603050405020304" pitchFamily="18" charset="0"/>
                          <a:cs typeface="Times New Roman" panose="02020603050405020304" pitchFamily="18" charset="0"/>
                        </a:rPr>
                        <a:t>-GCN</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0.09855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0.13899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0.23603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rowSpan="2">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9615497"/>
                  </a:ext>
                </a:extLst>
              </a:tr>
              <a:tr h="587248">
                <a:tc>
                  <a:txBody>
                    <a:bodyPr/>
                    <a:lstStyle/>
                    <a:p>
                      <a:pPr algn="ctr">
                        <a:lnSpc>
                          <a:spcPts val="2400"/>
                        </a:lnSpc>
                        <a:spcBef>
                          <a:spcPts val="600"/>
                        </a:spcBef>
                        <a:spcAft>
                          <a:spcPts val="600"/>
                        </a:spcAft>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Bipar</a:t>
                      </a:r>
                      <a:r>
                        <a:rPr lang="en-US" sz="1600" kern="100" dirty="0">
                          <a:effectLst/>
                          <a:latin typeface="Times New Roman" panose="02020603050405020304" pitchFamily="18" charset="0"/>
                          <a:cs typeface="Times New Roman" panose="02020603050405020304" pitchFamily="18" charset="0"/>
                        </a:rPr>
                        <a:t>-GCN w SGE</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0.15921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0.22837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0.33657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extLst>
                  <a:ext uri="{0D108BD9-81ED-4DB2-BD59-A6C34878D82A}">
                    <a16:rowId xmlns:a16="http://schemas.microsoft.com/office/drawing/2014/main" val="3301691377"/>
                  </a:ext>
                </a:extLst>
              </a:tr>
              <a:tr h="402600">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Improved.</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64.55%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64.31%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42.60%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57.15%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05340292"/>
                  </a:ext>
                </a:extLst>
              </a:tr>
              <a:tr h="402600">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Bipar-GCN w SI</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0.10655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0.15409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0.22023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rowSpan="2">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151527"/>
                  </a:ext>
                </a:extLst>
              </a:tr>
              <a:tr h="402600">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SMGCN</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0.20760</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0.28703</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0.38669</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vMerge="1">
                  <a:txBody>
                    <a:bodyPr/>
                    <a:lstStyle/>
                    <a:p>
                      <a:endParaRPr lang="zh-CN" altLang="en-US"/>
                    </a:p>
                  </a:txBody>
                  <a:tcPr/>
                </a:tc>
                <a:extLst>
                  <a:ext uri="{0D108BD9-81ED-4DB2-BD59-A6C34878D82A}">
                    <a16:rowId xmlns:a16="http://schemas.microsoft.com/office/drawing/2014/main" val="1435264560"/>
                  </a:ext>
                </a:extLst>
              </a:tr>
              <a:tr h="402600">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Improved.</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94.84%</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spcBef>
                          <a:spcPts val="600"/>
                        </a:spcBef>
                        <a:spcAft>
                          <a:spcPts val="600"/>
                        </a:spcAft>
                        <a:tabLst>
                          <a:tab pos="3067050" algn="ctr"/>
                          <a:tab pos="6134100" algn="r"/>
                        </a:tabLst>
                      </a:pPr>
                      <a:r>
                        <a:rPr lang="en-US" sz="1600" kern="100">
                          <a:effectLst/>
                          <a:latin typeface="Times New Roman" panose="02020603050405020304" pitchFamily="18" charset="0"/>
                          <a:cs typeface="Times New Roman" panose="02020603050405020304" pitchFamily="18" charset="0"/>
                        </a:rPr>
                        <a:t>86.27%</a:t>
                      </a:r>
                      <a:endParaRPr lang="zh-CN" sz="1600" kern="10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spcBef>
                          <a:spcPts val="600"/>
                        </a:spcBef>
                        <a:spcAft>
                          <a:spcPts val="600"/>
                        </a:spcAft>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75.58%</a:t>
                      </a:r>
                      <a:endParaRPr lang="zh-CN" sz="1600" kern="100" dirty="0">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tc>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85.56%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0921116"/>
                  </a:ext>
                </a:extLst>
              </a:tr>
            </a:tbl>
          </a:graphicData>
        </a:graphic>
      </p:graphicFrame>
      <p:sp>
        <p:nvSpPr>
          <p:cNvPr id="14" name="文本框 13">
            <a:extLst>
              <a:ext uri="{FF2B5EF4-FFF2-40B4-BE49-F238E27FC236}">
                <a16:creationId xmlns:a16="http://schemas.microsoft.com/office/drawing/2014/main" id="{8145DD96-8D61-4B0C-9AAB-259D55CEBB30}"/>
              </a:ext>
            </a:extLst>
          </p:cNvPr>
          <p:cNvSpPr txBox="1"/>
          <p:nvPr/>
        </p:nvSpPr>
        <p:spPr>
          <a:xfrm>
            <a:off x="6472347" y="822960"/>
            <a:ext cx="6104142" cy="369332"/>
          </a:xfrm>
          <a:prstGeom prst="rect">
            <a:avLst/>
          </a:prstGeom>
          <a:noFill/>
        </p:spPr>
        <p:txBody>
          <a:bodyPr wrap="square">
            <a:spAutoFit/>
          </a:bodyPr>
          <a:lstStyle/>
          <a:p>
            <a:r>
              <a:rPr lang="zh-CN" altLang="zh-CN" sz="1800" kern="100" dirty="0">
                <a:effectLst/>
                <a:latin typeface="+mn-ea"/>
                <a:cs typeface="Times New Roman" panose="02020603050405020304" pitchFamily="18" charset="0"/>
              </a:rPr>
              <a:t>添加</a:t>
            </a:r>
            <a:r>
              <a:rPr lang="en-US" altLang="zh-CN" sz="1800" kern="100" dirty="0">
                <a:effectLst/>
                <a:latin typeface="+mn-ea"/>
                <a:cs typeface="Times New Roman" panose="02020603050405020304" pitchFamily="18" charset="0"/>
              </a:rPr>
              <a:t>SGE</a:t>
            </a:r>
            <a:r>
              <a:rPr lang="zh-CN" altLang="zh-CN" sz="1800" kern="100" dirty="0">
                <a:effectLst/>
                <a:latin typeface="+mn-ea"/>
                <a:cs typeface="Times New Roman" panose="02020603050405020304" pitchFamily="18" charset="0"/>
              </a:rPr>
              <a:t>组件后的模型效果对比</a:t>
            </a:r>
            <a:endParaRPr lang="zh-CN" altLang="en-US" dirty="0">
              <a:latin typeface="+mn-ea"/>
            </a:endParaRPr>
          </a:p>
        </p:txBody>
      </p:sp>
    </p:spTree>
    <p:extLst>
      <p:ext uri="{BB962C8B-B14F-4D97-AF65-F5344CB8AC3E}">
        <p14:creationId xmlns:p14="http://schemas.microsoft.com/office/powerpoint/2010/main" val="3086492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4-3</a:t>
            </a:r>
          </a:p>
        </p:txBody>
      </p:sp>
      <p:sp>
        <p:nvSpPr>
          <p:cNvPr id="5" name="文本框 4"/>
          <p:cNvSpPr txBox="1"/>
          <p:nvPr/>
        </p:nvSpPr>
        <p:spPr>
          <a:xfrm>
            <a:off x="807720" y="331142"/>
            <a:ext cx="2179785"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消融实验</a:t>
            </a:r>
            <a:r>
              <a:rPr lang="en-US" altLang="zh-CN" sz="2400" b="1" dirty="0">
                <a:solidFill>
                  <a:schemeClr val="bg1"/>
                </a:solidFill>
                <a:latin typeface="微软雅黑" panose="020B0503020204020204" charset="-122"/>
                <a:ea typeface="微软雅黑" panose="020B0503020204020204" charset="-122"/>
              </a:rPr>
              <a:t>(3/3)</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28</a:t>
            </a:fld>
            <a:endParaRPr lang="zh-CN" altLang="en-US"/>
          </a:p>
        </p:txBody>
      </p:sp>
      <p:sp>
        <p:nvSpPr>
          <p:cNvPr id="11" name="文本框 10">
            <a:extLst>
              <a:ext uri="{FF2B5EF4-FFF2-40B4-BE49-F238E27FC236}">
                <a16:creationId xmlns:a16="http://schemas.microsoft.com/office/drawing/2014/main" id="{151FB2A6-DDED-486A-A83A-4166114C13AA}"/>
              </a:ext>
            </a:extLst>
          </p:cNvPr>
          <p:cNvSpPr txBox="1"/>
          <p:nvPr/>
        </p:nvSpPr>
        <p:spPr>
          <a:xfrm>
            <a:off x="1167431" y="949609"/>
            <a:ext cx="3753577"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添加了</a:t>
            </a:r>
            <a:r>
              <a:rPr lang="en-US" altLang="zh-CN" sz="1800" kern="100" dirty="0">
                <a:effectLst/>
                <a:latin typeface="Times New Roman" panose="02020603050405020304" pitchFamily="18" charset="0"/>
                <a:ea typeface="宋体" panose="02010600030101010101" pitchFamily="2" charset="-122"/>
              </a:rPr>
              <a:t>SI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组件后的模型效果对比</a:t>
            </a:r>
            <a:endParaRPr lang="zh-CN" altLang="en-US" dirty="0"/>
          </a:p>
        </p:txBody>
      </p:sp>
      <p:graphicFrame>
        <p:nvGraphicFramePr>
          <p:cNvPr id="7" name="表格 6">
            <a:extLst>
              <a:ext uri="{FF2B5EF4-FFF2-40B4-BE49-F238E27FC236}">
                <a16:creationId xmlns:a16="http://schemas.microsoft.com/office/drawing/2014/main" id="{928AB228-73E5-4D17-AE7B-C13213D66319}"/>
              </a:ext>
            </a:extLst>
          </p:cNvPr>
          <p:cNvGraphicFramePr>
            <a:graphicFrameLocks noGrp="1"/>
          </p:cNvGraphicFramePr>
          <p:nvPr>
            <p:extLst>
              <p:ext uri="{D42A27DB-BD31-4B8C-83A1-F6EECF244321}">
                <p14:modId xmlns:p14="http://schemas.microsoft.com/office/powerpoint/2010/main" val="4232472358"/>
              </p:ext>
            </p:extLst>
          </p:nvPr>
        </p:nvGraphicFramePr>
        <p:xfrm>
          <a:off x="396240" y="1318941"/>
          <a:ext cx="7212126" cy="5406618"/>
        </p:xfrm>
        <a:graphic>
          <a:graphicData uri="http://schemas.openxmlformats.org/drawingml/2006/table">
            <a:tbl>
              <a:tblPr firstRow="1" firstCol="1" bandRow="1">
                <a:tableStyleId>{5C22544A-7EE6-4342-B048-85BDC9FD1C3A}</a:tableStyleId>
              </a:tblPr>
              <a:tblGrid>
                <a:gridCol w="2241053">
                  <a:extLst>
                    <a:ext uri="{9D8B030D-6E8A-4147-A177-3AD203B41FA5}">
                      <a16:colId xmlns:a16="http://schemas.microsoft.com/office/drawing/2014/main" val="3310350685"/>
                    </a:ext>
                  </a:extLst>
                </a:gridCol>
                <a:gridCol w="1250815">
                  <a:extLst>
                    <a:ext uri="{9D8B030D-6E8A-4147-A177-3AD203B41FA5}">
                      <a16:colId xmlns:a16="http://schemas.microsoft.com/office/drawing/2014/main" val="1937819737"/>
                    </a:ext>
                  </a:extLst>
                </a:gridCol>
                <a:gridCol w="1205498">
                  <a:extLst>
                    <a:ext uri="{9D8B030D-6E8A-4147-A177-3AD203B41FA5}">
                      <a16:colId xmlns:a16="http://schemas.microsoft.com/office/drawing/2014/main" val="3177772830"/>
                    </a:ext>
                  </a:extLst>
                </a:gridCol>
                <a:gridCol w="1343411">
                  <a:extLst>
                    <a:ext uri="{9D8B030D-6E8A-4147-A177-3AD203B41FA5}">
                      <a16:colId xmlns:a16="http://schemas.microsoft.com/office/drawing/2014/main" val="2817675482"/>
                    </a:ext>
                  </a:extLst>
                </a:gridCol>
                <a:gridCol w="1171349">
                  <a:extLst>
                    <a:ext uri="{9D8B030D-6E8A-4147-A177-3AD203B41FA5}">
                      <a16:colId xmlns:a16="http://schemas.microsoft.com/office/drawing/2014/main" val="3976808894"/>
                    </a:ext>
                  </a:extLst>
                </a:gridCol>
              </a:tblGrid>
              <a:tr h="520927">
                <a:tc>
                  <a:txBody>
                    <a:bodyPr/>
                    <a:lstStyle/>
                    <a:p>
                      <a:pPr indent="266700" algn="l">
                        <a:lnSpc>
                          <a:spcPts val="2400"/>
                        </a:lnSpc>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p@5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r@5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ndcg@5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Avg</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extLst>
                  <a:ext uri="{0D108BD9-81ED-4DB2-BD59-A6C34878D82A}">
                    <a16:rowId xmlns:a16="http://schemas.microsoft.com/office/drawing/2014/main" val="1922342007"/>
                  </a:ext>
                </a:extLst>
              </a:tr>
              <a:tr h="520927">
                <a:tc>
                  <a:txBody>
                    <a:bodyPr/>
                    <a:lstStyle/>
                    <a:p>
                      <a:pPr indent="304800" algn="l">
                        <a:lnSpc>
                          <a:spcPts val="2400"/>
                        </a:lnSpc>
                      </a:pPr>
                      <a:r>
                        <a:rPr lang="en-US" sz="1600" kern="100" dirty="0" err="1">
                          <a:effectLst/>
                          <a:latin typeface="Times New Roman" panose="02020603050405020304" pitchFamily="18" charset="0"/>
                          <a:cs typeface="Times New Roman" panose="02020603050405020304" pitchFamily="18" charset="0"/>
                        </a:rPr>
                        <a:t>Bipar</a:t>
                      </a:r>
                      <a:r>
                        <a:rPr lang="en-US" sz="1600" kern="100" dirty="0">
                          <a:effectLst/>
                          <a:latin typeface="Times New Roman" panose="02020603050405020304" pitchFamily="18" charset="0"/>
                          <a:cs typeface="Times New Roman" panose="02020603050405020304" pitchFamily="18" charset="0"/>
                        </a:rPr>
                        <a:t>-GCN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dirty="0">
                          <a:effectLst/>
                          <a:latin typeface="Times New Roman" panose="02020603050405020304" pitchFamily="18" charset="0"/>
                          <a:cs typeface="Times New Roman" panose="02020603050405020304" pitchFamily="18" charset="0"/>
                        </a:rPr>
                        <a:t>0.09855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0.13899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0.23603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extLst>
                  <a:ext uri="{0D108BD9-81ED-4DB2-BD59-A6C34878D82A}">
                    <a16:rowId xmlns:a16="http://schemas.microsoft.com/office/drawing/2014/main" val="1880346418"/>
                  </a:ext>
                </a:extLst>
              </a:tr>
              <a:tr h="520927">
                <a:tc>
                  <a:txBody>
                    <a:bodyPr/>
                    <a:lstStyle/>
                    <a:p>
                      <a:pPr indent="304800" algn="l">
                        <a:lnSpc>
                          <a:spcPts val="2400"/>
                        </a:lnSpc>
                      </a:pPr>
                      <a:r>
                        <a:rPr lang="en-US" sz="1600" kern="100" dirty="0" err="1">
                          <a:effectLst/>
                          <a:latin typeface="Times New Roman" panose="02020603050405020304" pitchFamily="18" charset="0"/>
                          <a:cs typeface="Times New Roman" panose="02020603050405020304" pitchFamily="18" charset="0"/>
                        </a:rPr>
                        <a:t>Bipar</a:t>
                      </a:r>
                      <a:r>
                        <a:rPr lang="en-US" sz="1600" kern="100" dirty="0">
                          <a:effectLst/>
                          <a:latin typeface="Times New Roman" panose="02020603050405020304" pitchFamily="18" charset="0"/>
                          <a:cs typeface="Times New Roman" panose="02020603050405020304" pitchFamily="18" charset="0"/>
                        </a:rPr>
                        <a:t>-GCN w SI</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dirty="0">
                          <a:effectLst/>
                          <a:latin typeface="Times New Roman" panose="02020603050405020304" pitchFamily="18" charset="0"/>
                          <a:cs typeface="Times New Roman" panose="02020603050405020304" pitchFamily="18" charset="0"/>
                        </a:rPr>
                        <a:t>0.10655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dirty="0">
                          <a:effectLst/>
                          <a:latin typeface="Times New Roman" panose="02020603050405020304" pitchFamily="18" charset="0"/>
                          <a:cs typeface="Times New Roman" panose="02020603050405020304" pitchFamily="18" charset="0"/>
                        </a:rPr>
                        <a:t>0.15409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0.22023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266700" algn="l">
                        <a:lnSpc>
                          <a:spcPts val="2400"/>
                        </a:lnSpc>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extLst>
                  <a:ext uri="{0D108BD9-81ED-4DB2-BD59-A6C34878D82A}">
                    <a16:rowId xmlns:a16="http://schemas.microsoft.com/office/drawing/2014/main" val="3390870872"/>
                  </a:ext>
                </a:extLst>
              </a:tr>
              <a:tr h="566677">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Improved.</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8.12%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dirty="0">
                          <a:effectLst/>
                          <a:latin typeface="Times New Roman" panose="02020603050405020304" pitchFamily="18" charset="0"/>
                          <a:cs typeface="Times New Roman" panose="02020603050405020304" pitchFamily="18" charset="0"/>
                        </a:rPr>
                        <a:t>10.86%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-6.70%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4.10%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extLst>
                  <a:ext uri="{0D108BD9-81ED-4DB2-BD59-A6C34878D82A}">
                    <a16:rowId xmlns:a16="http://schemas.microsoft.com/office/drawing/2014/main" val="3265417984"/>
                  </a:ext>
                </a:extLst>
              </a:tr>
              <a:tr h="520927">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SGE</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0.18585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dirty="0">
                          <a:effectLst/>
                          <a:latin typeface="Times New Roman" panose="02020603050405020304" pitchFamily="18" charset="0"/>
                          <a:cs typeface="Times New Roman" panose="02020603050405020304" pitchFamily="18" charset="0"/>
                        </a:rPr>
                        <a:t>0.26356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0.36326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266700" algn="l">
                        <a:lnSpc>
                          <a:spcPts val="2400"/>
                        </a:lnSpc>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extLst>
                  <a:ext uri="{0D108BD9-81ED-4DB2-BD59-A6C34878D82A}">
                    <a16:rowId xmlns:a16="http://schemas.microsoft.com/office/drawing/2014/main" val="3030529705"/>
                  </a:ext>
                </a:extLst>
              </a:tr>
              <a:tr h="566677">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SGE w SI</a:t>
                      </a:r>
                      <a:endParaRPr lang="zh-CN" sz="1600" kern="100">
                        <a:effectLst/>
                        <a:latin typeface="Times New Roman" panose="02020603050405020304" pitchFamily="18" charset="0"/>
                        <a:cs typeface="Times New Roman" panose="02020603050405020304" pitchFamily="18" charset="0"/>
                      </a:endParaRPr>
                    </a:p>
                    <a:p>
                      <a:pPr indent="266700" algn="l">
                        <a:lnSpc>
                          <a:spcPts val="2400"/>
                        </a:lnSpc>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0.20429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dirty="0">
                          <a:effectLst/>
                          <a:latin typeface="Times New Roman" panose="02020603050405020304" pitchFamily="18" charset="0"/>
                          <a:cs typeface="Times New Roman" panose="02020603050405020304" pitchFamily="18" charset="0"/>
                        </a:rPr>
                        <a:t>0.28356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0.38381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266700" algn="l">
                        <a:lnSpc>
                          <a:spcPts val="2400"/>
                        </a:lnSpc>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extLst>
                  <a:ext uri="{0D108BD9-81ED-4DB2-BD59-A6C34878D82A}">
                    <a16:rowId xmlns:a16="http://schemas.microsoft.com/office/drawing/2014/main" val="2835059263"/>
                  </a:ext>
                </a:extLst>
              </a:tr>
              <a:tr h="566677">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Improved.</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9.92%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7.59%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dirty="0">
                          <a:effectLst/>
                          <a:latin typeface="Times New Roman" panose="02020603050405020304" pitchFamily="18" charset="0"/>
                          <a:cs typeface="Times New Roman" panose="02020603050405020304" pitchFamily="18" charset="0"/>
                        </a:rPr>
                        <a:t>5.66%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7.72%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extLst>
                  <a:ext uri="{0D108BD9-81ED-4DB2-BD59-A6C34878D82A}">
                    <a16:rowId xmlns:a16="http://schemas.microsoft.com/office/drawing/2014/main" val="3174184454"/>
                  </a:ext>
                </a:extLst>
              </a:tr>
              <a:tr h="520927">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Bipar-GCN w SGE</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0.15921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0.22837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dirty="0">
                          <a:effectLst/>
                          <a:latin typeface="Times New Roman" panose="02020603050405020304" pitchFamily="18" charset="0"/>
                          <a:cs typeface="Times New Roman" panose="02020603050405020304" pitchFamily="18" charset="0"/>
                        </a:rPr>
                        <a:t>0.33657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266700" algn="l">
                        <a:lnSpc>
                          <a:spcPts val="2400"/>
                        </a:lnSpc>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extLst>
                  <a:ext uri="{0D108BD9-81ED-4DB2-BD59-A6C34878D82A}">
                    <a16:rowId xmlns:a16="http://schemas.microsoft.com/office/drawing/2014/main" val="3355745061"/>
                  </a:ext>
                </a:extLst>
              </a:tr>
              <a:tr h="520927">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SMGCN</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0.20760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0.28703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dirty="0">
                          <a:effectLst/>
                          <a:latin typeface="Times New Roman" panose="02020603050405020304" pitchFamily="18" charset="0"/>
                          <a:cs typeface="Times New Roman" panose="02020603050405020304" pitchFamily="18" charset="0"/>
                        </a:rPr>
                        <a:t>0.38669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266700" algn="l">
                        <a:lnSpc>
                          <a:spcPts val="2400"/>
                        </a:lnSpc>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extLst>
                  <a:ext uri="{0D108BD9-81ED-4DB2-BD59-A6C34878D82A}">
                    <a16:rowId xmlns:a16="http://schemas.microsoft.com/office/drawing/2014/main" val="1404220560"/>
                  </a:ext>
                </a:extLst>
              </a:tr>
              <a:tr h="566677">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Improved.</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30.40%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25.69%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a:effectLst/>
                          <a:latin typeface="Times New Roman" panose="02020603050405020304" pitchFamily="18" charset="0"/>
                          <a:cs typeface="Times New Roman" panose="02020603050405020304" pitchFamily="18" charset="0"/>
                        </a:rPr>
                        <a:t>14.90%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tc>
                  <a:txBody>
                    <a:bodyPr/>
                    <a:lstStyle/>
                    <a:p>
                      <a:pPr indent="304800" algn="l">
                        <a:lnSpc>
                          <a:spcPts val="2400"/>
                        </a:lnSpc>
                      </a:pPr>
                      <a:r>
                        <a:rPr lang="en-US" sz="1600" kern="100" dirty="0">
                          <a:effectLst/>
                          <a:latin typeface="Times New Roman" panose="02020603050405020304" pitchFamily="18" charset="0"/>
                          <a:cs typeface="Times New Roman" panose="02020603050405020304" pitchFamily="18" charset="0"/>
                        </a:rPr>
                        <a:t>23.66%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200" marR="34200" marT="0" marB="0" anchor="ctr"/>
                </a:tc>
                <a:extLst>
                  <a:ext uri="{0D108BD9-81ED-4DB2-BD59-A6C34878D82A}">
                    <a16:rowId xmlns:a16="http://schemas.microsoft.com/office/drawing/2014/main" val="448086074"/>
                  </a:ext>
                </a:extLst>
              </a:tr>
            </a:tbl>
          </a:graphicData>
        </a:graphic>
      </p:graphicFrame>
      <p:sp>
        <p:nvSpPr>
          <p:cNvPr id="8" name="文本框 7">
            <a:extLst>
              <a:ext uri="{FF2B5EF4-FFF2-40B4-BE49-F238E27FC236}">
                <a16:creationId xmlns:a16="http://schemas.microsoft.com/office/drawing/2014/main" id="{455CC1CA-75B5-4471-A634-6E9226222823}"/>
              </a:ext>
            </a:extLst>
          </p:cNvPr>
          <p:cNvSpPr txBox="1"/>
          <p:nvPr/>
        </p:nvSpPr>
        <p:spPr>
          <a:xfrm>
            <a:off x="7715104" y="1043494"/>
            <a:ext cx="788758" cy="369332"/>
          </a:xfrm>
          <a:prstGeom prst="rect">
            <a:avLst/>
          </a:prstGeom>
          <a:noFill/>
        </p:spPr>
        <p:txBody>
          <a:bodyPr wrap="square" rtlCol="0">
            <a:spAutoFit/>
          </a:bodyPr>
          <a:lstStyle/>
          <a:p>
            <a:r>
              <a:rPr lang="zh-CN" altLang="en-US" b="1" dirty="0"/>
              <a:t>结论：</a:t>
            </a:r>
          </a:p>
        </p:txBody>
      </p:sp>
      <p:sp>
        <p:nvSpPr>
          <p:cNvPr id="12" name="文本框 11">
            <a:extLst>
              <a:ext uri="{FF2B5EF4-FFF2-40B4-BE49-F238E27FC236}">
                <a16:creationId xmlns:a16="http://schemas.microsoft.com/office/drawing/2014/main" id="{3F93596F-5E41-4C35-A0CD-D4E0077EDABC}"/>
              </a:ext>
            </a:extLst>
          </p:cNvPr>
          <p:cNvSpPr txBox="1"/>
          <p:nvPr/>
        </p:nvSpPr>
        <p:spPr>
          <a:xfrm>
            <a:off x="7675260" y="1496229"/>
            <a:ext cx="4120500" cy="646331"/>
          </a:xfrm>
          <a:prstGeom prst="rect">
            <a:avLst/>
          </a:prstGeom>
          <a:noFill/>
        </p:spPr>
        <p:txBody>
          <a:bodyPr wrap="square" rtlCol="0">
            <a:spAutoFit/>
          </a:bodyPr>
          <a:lstStyle/>
          <a:p>
            <a:r>
              <a:rPr lang="zh-CN" altLang="en-US" dirty="0"/>
              <a:t>（</a:t>
            </a:r>
            <a:r>
              <a:rPr lang="en-US" altLang="zh-CN" dirty="0"/>
              <a:t>1</a:t>
            </a:r>
            <a:r>
              <a:rPr lang="zh-CN" altLang="en-US" dirty="0"/>
              <a:t>）</a:t>
            </a:r>
            <a:r>
              <a:rPr lang="en-US" altLang="zh-CN" sz="1800" kern="100" dirty="0">
                <a:effectLst/>
                <a:latin typeface="Times New Roman" panose="02020603050405020304" pitchFamily="18" charset="0"/>
                <a:ea typeface="宋体" panose="02010600030101010101" pitchFamily="2" charset="-122"/>
              </a:rPr>
              <a:t>SGE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组件相比</a:t>
            </a:r>
            <a:r>
              <a:rPr lang="en-US" altLang="zh-CN" sz="1800" kern="100" dirty="0" err="1">
                <a:effectLst/>
                <a:latin typeface="Times New Roman" panose="02020603050405020304" pitchFamily="18" charset="0"/>
                <a:ea typeface="宋体" panose="02010600030101010101" pitchFamily="2" charset="-122"/>
              </a:rPr>
              <a:t>Bipar</a:t>
            </a:r>
            <a:r>
              <a:rPr lang="en-US" altLang="zh-CN" sz="1800" kern="100" dirty="0">
                <a:effectLst/>
                <a:latin typeface="Times New Roman" panose="02020603050405020304" pitchFamily="18" charset="0"/>
                <a:ea typeface="宋体" panose="02010600030101010101" pitchFamily="2" charset="-122"/>
              </a:rPr>
              <a:t>-GCN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包含了更有价值的协同信息</a:t>
            </a:r>
            <a:endParaRPr lang="zh-CN" altLang="en-US" dirty="0"/>
          </a:p>
        </p:txBody>
      </p:sp>
      <p:sp>
        <p:nvSpPr>
          <p:cNvPr id="13" name="文本框 12">
            <a:extLst>
              <a:ext uri="{FF2B5EF4-FFF2-40B4-BE49-F238E27FC236}">
                <a16:creationId xmlns:a16="http://schemas.microsoft.com/office/drawing/2014/main" id="{CEBBDC3E-D610-4BFA-A721-0C157D8153CB}"/>
              </a:ext>
            </a:extLst>
          </p:cNvPr>
          <p:cNvSpPr txBox="1"/>
          <p:nvPr/>
        </p:nvSpPr>
        <p:spPr>
          <a:xfrm>
            <a:off x="7715104" y="2432723"/>
            <a:ext cx="3950766" cy="646331"/>
          </a:xfrm>
          <a:prstGeom prst="rect">
            <a:avLst/>
          </a:prstGeom>
          <a:noFill/>
        </p:spPr>
        <p:txBody>
          <a:bodyPr wrap="square" rtlCol="0">
            <a:spAutoFit/>
          </a:bodyPr>
          <a:lstStyle/>
          <a:p>
            <a:r>
              <a:rPr lang="zh-CN" altLang="en-US" dirty="0"/>
              <a:t>（</a:t>
            </a:r>
            <a:r>
              <a:rPr lang="en-US" altLang="zh-CN" dirty="0"/>
              <a:t>2</a:t>
            </a:r>
            <a:r>
              <a:rPr lang="zh-CN" altLang="en-US" dirty="0"/>
              <a:t>）</a:t>
            </a:r>
            <a:r>
              <a:rPr lang="en-US" altLang="zh-CN" sz="1800" kern="100" dirty="0">
                <a:effectLst/>
                <a:latin typeface="Times New Roman" panose="02020603050405020304" pitchFamily="18" charset="0"/>
                <a:ea typeface="宋体" panose="02010600030101010101" pitchFamily="2" charset="-122"/>
              </a:rPr>
              <a:t>SGE</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SI</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组件都有嵌入增强能力，但是</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SGE</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增强效果明显，</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SI</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较弱</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C9714DB9-0B46-4760-A64E-9364B89D2A05}"/>
              </a:ext>
            </a:extLst>
          </p:cNvPr>
          <p:cNvSpPr txBox="1"/>
          <p:nvPr/>
        </p:nvSpPr>
        <p:spPr>
          <a:xfrm>
            <a:off x="7715104" y="3474300"/>
            <a:ext cx="4019871" cy="646331"/>
          </a:xfrm>
          <a:prstGeom prst="rect">
            <a:avLst/>
          </a:prstGeom>
          <a:noFill/>
        </p:spPr>
        <p:txBody>
          <a:bodyPr wrap="square" rtlCol="0">
            <a:spAutoFit/>
          </a:bodyPr>
          <a:lstStyle/>
          <a:p>
            <a:r>
              <a:rPr lang="zh-CN" altLang="en-US" dirty="0"/>
              <a:t>（</a:t>
            </a:r>
            <a:r>
              <a:rPr lang="en-US" altLang="zh-CN" dirty="0"/>
              <a:t>3</a:t>
            </a:r>
            <a:r>
              <a:rPr lang="zh-CN" altLang="en-US" dirty="0"/>
              <a:t>）</a:t>
            </a:r>
            <a:r>
              <a:rPr lang="en-US" altLang="zh-CN" dirty="0"/>
              <a:t>SI</a:t>
            </a:r>
            <a:r>
              <a:rPr lang="zh-CN" altLang="en-US" dirty="0"/>
              <a:t>并不能总是起到嵌入增强作用，</a:t>
            </a:r>
            <a:r>
              <a:rPr lang="en-US" altLang="zh-CN" sz="1800" kern="100" dirty="0" err="1">
                <a:effectLst/>
                <a:latin typeface="Times New Roman" panose="02020603050405020304" pitchFamily="18" charset="0"/>
                <a:ea typeface="宋体" panose="02010600030101010101" pitchFamily="2" charset="-122"/>
              </a:rPr>
              <a:t>HetGCN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1800" kern="100" dirty="0" err="1">
                <a:effectLst/>
                <a:latin typeface="Times New Roman" panose="02020603050405020304" pitchFamily="18" charset="0"/>
                <a:ea typeface="宋体" panose="02010600030101010101" pitchFamily="2" charset="-122"/>
              </a:rPr>
              <a:t>PinSage</a:t>
            </a:r>
            <a:r>
              <a:rPr lang="zh-CN" altLang="en-US" sz="1800" kern="100" dirty="0">
                <a:effectLst/>
                <a:latin typeface="Times New Roman" panose="02020603050405020304" pitchFamily="18" charset="0"/>
                <a:ea typeface="宋体" panose="02010600030101010101" pitchFamily="2" charset="-122"/>
              </a:rPr>
              <a:t>添加了</a:t>
            </a:r>
            <a:r>
              <a:rPr lang="en-US" altLang="zh-CN" sz="1800" kern="100" dirty="0">
                <a:effectLst/>
                <a:latin typeface="Times New Roman" panose="02020603050405020304" pitchFamily="18" charset="0"/>
                <a:ea typeface="宋体" panose="02010600030101010101" pitchFamily="2" charset="-122"/>
              </a:rPr>
              <a:t>SI</a:t>
            </a:r>
            <a:r>
              <a:rPr lang="zh-CN" altLang="en-US" sz="1800" kern="100" dirty="0">
                <a:effectLst/>
                <a:latin typeface="Times New Roman" panose="02020603050405020304" pitchFamily="18" charset="0"/>
                <a:ea typeface="宋体" panose="02010600030101010101" pitchFamily="2" charset="-122"/>
              </a:rPr>
              <a:t>后效果减弱</a:t>
            </a:r>
            <a:endParaRPr lang="zh-CN" altLang="en-US" dirty="0"/>
          </a:p>
        </p:txBody>
      </p:sp>
    </p:spTree>
    <p:extLst>
      <p:ext uri="{BB962C8B-B14F-4D97-AF65-F5344CB8AC3E}">
        <p14:creationId xmlns:p14="http://schemas.microsoft.com/office/powerpoint/2010/main" val="3034880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4-4</a:t>
            </a:r>
          </a:p>
        </p:txBody>
      </p:sp>
      <p:sp>
        <p:nvSpPr>
          <p:cNvPr id="5" name="文本框 4"/>
          <p:cNvSpPr txBox="1"/>
          <p:nvPr/>
        </p:nvSpPr>
        <p:spPr>
          <a:xfrm>
            <a:off x="807719" y="320675"/>
            <a:ext cx="3799181"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超参数性能影响实验</a:t>
            </a:r>
            <a:r>
              <a:rPr lang="en-US" altLang="zh-CN" sz="2400" b="1" dirty="0">
                <a:solidFill>
                  <a:schemeClr val="bg1"/>
                </a:solidFill>
                <a:latin typeface="微软雅黑" panose="020B0503020204020204" charset="-122"/>
                <a:ea typeface="微软雅黑" panose="020B0503020204020204" charset="-122"/>
              </a:rPr>
              <a:t>(1/2)</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29</a:t>
            </a:fld>
            <a:endParaRPr lang="zh-CN" altLang="en-US"/>
          </a:p>
        </p:txBody>
      </p:sp>
      <p:pic>
        <p:nvPicPr>
          <p:cNvPr id="6" name="图片 5">
            <a:extLst>
              <a:ext uri="{FF2B5EF4-FFF2-40B4-BE49-F238E27FC236}">
                <a16:creationId xmlns:a16="http://schemas.microsoft.com/office/drawing/2014/main" id="{74662376-3262-4760-9220-A6948811A31E}"/>
              </a:ext>
            </a:extLst>
          </p:cNvPr>
          <p:cNvPicPr/>
          <p:nvPr/>
        </p:nvPicPr>
        <p:blipFill>
          <a:blip r:embed="rId3"/>
          <a:stretch>
            <a:fillRect/>
          </a:stretch>
        </p:blipFill>
        <p:spPr>
          <a:xfrm>
            <a:off x="396240" y="915937"/>
            <a:ext cx="7754832" cy="5805538"/>
          </a:xfrm>
          <a:prstGeom prst="rect">
            <a:avLst/>
          </a:prstGeom>
          <a:noFill/>
          <a:ln>
            <a:noFill/>
          </a:ln>
        </p:spPr>
      </p:pic>
      <p:sp>
        <p:nvSpPr>
          <p:cNvPr id="2" name="文本框 1">
            <a:extLst>
              <a:ext uri="{FF2B5EF4-FFF2-40B4-BE49-F238E27FC236}">
                <a16:creationId xmlns:a16="http://schemas.microsoft.com/office/drawing/2014/main" id="{718CC51C-23AA-47B7-ADEA-A0346A036C90}"/>
              </a:ext>
            </a:extLst>
          </p:cNvPr>
          <p:cNvSpPr txBox="1"/>
          <p:nvPr/>
        </p:nvSpPr>
        <p:spPr>
          <a:xfrm>
            <a:off x="8299401" y="2080086"/>
            <a:ext cx="3054399" cy="1200329"/>
          </a:xfrm>
          <a:prstGeom prst="rect">
            <a:avLst/>
          </a:prstGeom>
          <a:noFill/>
        </p:spPr>
        <p:txBody>
          <a:bodyPr wrap="square" rtlCol="0">
            <a:spAutoFit/>
          </a:bodyPr>
          <a:lstStyle/>
          <a:p>
            <a:r>
              <a:rPr lang="zh-CN" altLang="en-US" b="1" dirty="0"/>
              <a:t>要求</a:t>
            </a:r>
            <a:r>
              <a:rPr lang="zh-CN" altLang="en-US" dirty="0"/>
              <a:t>：</a:t>
            </a:r>
            <a:endParaRPr lang="en-US" altLang="zh-CN" dirty="0"/>
          </a:p>
          <a:p>
            <a:r>
              <a:rPr lang="en-US" altLang="zh-CN" dirty="0"/>
              <a:t>        </a:t>
            </a:r>
            <a:r>
              <a:rPr lang="zh-CN" altLang="en-US" dirty="0"/>
              <a:t>前面超参实验得到的所有最佳超参值都要用在本轮超参实验的参数设定中</a:t>
            </a:r>
          </a:p>
        </p:txBody>
      </p:sp>
    </p:spTree>
    <p:extLst>
      <p:ext uri="{BB962C8B-B14F-4D97-AF65-F5344CB8AC3E}">
        <p14:creationId xmlns:p14="http://schemas.microsoft.com/office/powerpoint/2010/main" val="647097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03320" y="2210118"/>
            <a:ext cx="1691640" cy="1858645"/>
          </a:xfrm>
          <a:prstGeom prst="rect">
            <a:avLst/>
          </a:prstGeom>
          <a:solidFill>
            <a:schemeClr val="tx2">
              <a:lumMod val="75000"/>
            </a:schemeClr>
          </a:solidFill>
        </p:spPr>
        <p:txBody>
          <a:bodyPr wrap="square" rtlCol="0">
            <a:spAutoFit/>
          </a:bodyPr>
          <a:lstStyle/>
          <a:p>
            <a:pPr algn="ctr"/>
            <a:r>
              <a:rPr lang="en-US" altLang="zh-CN" sz="11500" dirty="0">
                <a:solidFill>
                  <a:schemeClr val="bg1"/>
                </a:solidFill>
                <a:latin typeface="Impact" panose="020B0806030902050204" charset="0"/>
              </a:rPr>
              <a:t>1</a:t>
            </a:r>
          </a:p>
        </p:txBody>
      </p:sp>
      <p:sp>
        <p:nvSpPr>
          <p:cNvPr id="5" name="文本框 4"/>
          <p:cNvSpPr txBox="1"/>
          <p:nvPr/>
        </p:nvSpPr>
        <p:spPr>
          <a:xfrm>
            <a:off x="5532120" y="2354581"/>
            <a:ext cx="2676540" cy="523220"/>
          </a:xfrm>
          <a:prstGeom prst="rect">
            <a:avLst/>
          </a:prstGeom>
          <a:noFill/>
        </p:spPr>
        <p:txBody>
          <a:bodyPr wrap="square" rtlCol="0">
            <a:spAutoFit/>
          </a:bodyPr>
          <a:lstStyle/>
          <a:p>
            <a:r>
              <a:rPr lang="zh-CN" altLang="en-US" sz="2800" b="1" dirty="0">
                <a:solidFill>
                  <a:schemeClr val="tx1">
                    <a:lumMod val="85000"/>
                    <a:lumOff val="15000"/>
                  </a:schemeClr>
                </a:solidFill>
                <a:latin typeface="微软雅黑" panose="020B0503020204020204" charset="-122"/>
                <a:ea typeface="微软雅黑" panose="020B0503020204020204" charset="-122"/>
              </a:rPr>
              <a:t>选题概述</a:t>
            </a:r>
          </a:p>
        </p:txBody>
      </p:sp>
      <p:cxnSp>
        <p:nvCxnSpPr>
          <p:cNvPr id="6" name="直接连接符 5"/>
          <p:cNvCxnSpPr/>
          <p:nvPr/>
        </p:nvCxnSpPr>
        <p:spPr>
          <a:xfrm>
            <a:off x="5532120" y="2933700"/>
            <a:ext cx="32004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16245" y="3053100"/>
            <a:ext cx="3216275" cy="1015663"/>
          </a:xfrm>
          <a:prstGeom prst="rect">
            <a:avLst/>
          </a:prstGeom>
          <a:noFill/>
        </p:spPr>
        <p:txBody>
          <a:bodyPr wrap="square" rtlCol="0">
            <a:spAutoFit/>
          </a:bodyPr>
          <a:lstStyle/>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1-1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选题背景</a:t>
            </a:r>
            <a:endParaRPr lang="en-US" altLang="zh-CN" sz="2000" dirty="0">
              <a:solidFill>
                <a:schemeClr val="tx1">
                  <a:lumMod val="85000"/>
                  <a:lumOff val="15000"/>
                </a:schemeClr>
              </a:solidFill>
              <a:latin typeface="黑体" panose="02010609060101010101" pitchFamily="49" charset="-122"/>
              <a:ea typeface="黑体" panose="02010609060101010101" pitchFamily="49" charset="-122"/>
            </a:endParaRPr>
          </a:p>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1-2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选题意义</a:t>
            </a:r>
            <a:endParaRPr lang="en-US" altLang="zh-CN" sz="2000" dirty="0">
              <a:solidFill>
                <a:schemeClr val="tx1">
                  <a:lumMod val="85000"/>
                  <a:lumOff val="15000"/>
                </a:schemeClr>
              </a:solidFill>
              <a:latin typeface="黑体" panose="02010609060101010101" pitchFamily="49" charset="-122"/>
              <a:ea typeface="黑体" panose="02010609060101010101" pitchFamily="49" charset="-122"/>
            </a:endParaRPr>
          </a:p>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1-3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研究现状</a:t>
            </a:r>
            <a:endParaRPr lang="en-US" altLang="zh-CN" sz="20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51D47923-A4B7-4B50-9F2C-284B33BC9349}"/>
              </a:ext>
            </a:extLst>
          </p:cNvPr>
          <p:cNvSpPr>
            <a:spLocks noGrp="1"/>
          </p:cNvSpPr>
          <p:nvPr>
            <p:ph type="sldNum" sz="quarter" idx="12"/>
          </p:nvPr>
        </p:nvSpPr>
        <p:spPr/>
        <p:txBody>
          <a:bodyPr/>
          <a:lstStyle/>
          <a:p>
            <a:fld id="{7D9BB5D0-35E4-459D-AEF3-FE4D7C45CC19}" type="slidenum">
              <a:rPr lang="zh-CN" altLang="en-US" smtClean="0"/>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4-4</a:t>
            </a:r>
          </a:p>
        </p:txBody>
      </p:sp>
      <p:sp>
        <p:nvSpPr>
          <p:cNvPr id="5" name="文本框 4"/>
          <p:cNvSpPr txBox="1"/>
          <p:nvPr/>
        </p:nvSpPr>
        <p:spPr>
          <a:xfrm>
            <a:off x="807719" y="320675"/>
            <a:ext cx="4092347"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超参数性能影响实验</a:t>
            </a:r>
            <a:r>
              <a:rPr lang="en-US" altLang="zh-CN" sz="2400" b="1" dirty="0">
                <a:solidFill>
                  <a:schemeClr val="bg1"/>
                </a:solidFill>
                <a:latin typeface="微软雅黑" panose="020B0503020204020204" charset="-122"/>
                <a:ea typeface="微软雅黑" panose="020B0503020204020204" charset="-122"/>
              </a:rPr>
              <a:t>(2/2)</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30</a:t>
            </a:fld>
            <a:endParaRPr lang="zh-CN" altLang="en-US"/>
          </a:p>
        </p:txBody>
      </p:sp>
      <p:graphicFrame>
        <p:nvGraphicFramePr>
          <p:cNvPr id="7" name="表格 6">
            <a:extLst>
              <a:ext uri="{FF2B5EF4-FFF2-40B4-BE49-F238E27FC236}">
                <a16:creationId xmlns:a16="http://schemas.microsoft.com/office/drawing/2014/main" id="{8FCCA5AE-DE1C-4556-990D-0AE170AFA4D3}"/>
              </a:ext>
            </a:extLst>
          </p:cNvPr>
          <p:cNvGraphicFramePr>
            <a:graphicFrameLocks noGrp="1"/>
          </p:cNvGraphicFramePr>
          <p:nvPr>
            <p:extLst>
              <p:ext uri="{D42A27DB-BD31-4B8C-83A1-F6EECF244321}">
                <p14:modId xmlns:p14="http://schemas.microsoft.com/office/powerpoint/2010/main" val="330511543"/>
              </p:ext>
            </p:extLst>
          </p:nvPr>
        </p:nvGraphicFramePr>
        <p:xfrm>
          <a:off x="467668" y="952516"/>
          <a:ext cx="4585962" cy="3444980"/>
        </p:xfrm>
        <a:graphic>
          <a:graphicData uri="http://schemas.openxmlformats.org/drawingml/2006/table">
            <a:tbl>
              <a:tblPr firstRow="1" firstCol="1" bandRow="1">
                <a:tableStyleId>{5C22544A-7EE6-4342-B048-85BDC9FD1C3A}</a:tableStyleId>
              </a:tblPr>
              <a:tblGrid>
                <a:gridCol w="956283">
                  <a:extLst>
                    <a:ext uri="{9D8B030D-6E8A-4147-A177-3AD203B41FA5}">
                      <a16:colId xmlns:a16="http://schemas.microsoft.com/office/drawing/2014/main" val="953951966"/>
                    </a:ext>
                  </a:extLst>
                </a:gridCol>
                <a:gridCol w="1191690">
                  <a:extLst>
                    <a:ext uri="{9D8B030D-6E8A-4147-A177-3AD203B41FA5}">
                      <a16:colId xmlns:a16="http://schemas.microsoft.com/office/drawing/2014/main" val="1770735722"/>
                    </a:ext>
                  </a:extLst>
                </a:gridCol>
                <a:gridCol w="1227600">
                  <a:extLst>
                    <a:ext uri="{9D8B030D-6E8A-4147-A177-3AD203B41FA5}">
                      <a16:colId xmlns:a16="http://schemas.microsoft.com/office/drawing/2014/main" val="2994166873"/>
                    </a:ext>
                  </a:extLst>
                </a:gridCol>
                <a:gridCol w="1210389">
                  <a:extLst>
                    <a:ext uri="{9D8B030D-6E8A-4147-A177-3AD203B41FA5}">
                      <a16:colId xmlns:a16="http://schemas.microsoft.com/office/drawing/2014/main" val="4024435801"/>
                    </a:ext>
                  </a:extLst>
                </a:gridCol>
              </a:tblGrid>
              <a:tr h="562177">
                <a:tc>
                  <a:txBody>
                    <a:bodyPr/>
                    <a:lstStyle/>
                    <a:p>
                      <a:pPr algn="ctr">
                        <a:lnSpc>
                          <a:spcPts val="2400"/>
                        </a:lnSpc>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X</a:t>
                      </a:r>
                      <a:r>
                        <a:rPr lang="en-US" sz="1600" kern="100" baseline="-25000" dirty="0" err="1">
                          <a:effectLst/>
                          <a:latin typeface="Times New Roman" panose="02020603050405020304" pitchFamily="18" charset="0"/>
                          <a:cs typeface="Times New Roman" panose="02020603050405020304" pitchFamily="18" charset="0"/>
                        </a:rPr>
                        <a:t>h</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r@5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p@5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ndcg@5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extLst>
                  <a:ext uri="{0D108BD9-81ED-4DB2-BD59-A6C34878D82A}">
                    <a16:rowId xmlns:a16="http://schemas.microsoft.com/office/drawing/2014/main" val="1525771476"/>
                  </a:ext>
                </a:extLst>
              </a:tr>
              <a:tr h="732916">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0.15803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0.22861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0.33650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extLst>
                  <a:ext uri="{0D108BD9-81ED-4DB2-BD59-A6C34878D82A}">
                    <a16:rowId xmlns:a16="http://schemas.microsoft.com/office/drawing/2014/main" val="4003251543"/>
                  </a:ext>
                </a:extLst>
              </a:tr>
              <a:tr h="551432">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20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0.15703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0.22738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0.33387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extLst>
                  <a:ext uri="{0D108BD9-81ED-4DB2-BD59-A6C34878D82A}">
                    <a16:rowId xmlns:a16="http://schemas.microsoft.com/office/drawing/2014/main" val="2469692672"/>
                  </a:ext>
                </a:extLst>
              </a:tr>
              <a:tr h="649155">
                <a:tc>
                  <a:txBody>
                    <a:bodyPr/>
                    <a:lstStyle/>
                    <a:p>
                      <a:pPr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30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0.16641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0.23786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0.34376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extLst>
                  <a:ext uri="{0D108BD9-81ED-4DB2-BD59-A6C34878D82A}">
                    <a16:rowId xmlns:a16="http://schemas.microsoft.com/office/drawing/2014/main" val="793925805"/>
                  </a:ext>
                </a:extLst>
              </a:tr>
              <a:tr h="474650">
                <a:tc>
                  <a:txBody>
                    <a:bodyPr/>
                    <a:lstStyle/>
                    <a:p>
                      <a:pPr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40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0.16822</a:t>
                      </a:r>
                      <a:endParaRPr lang="zh-CN" sz="16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0.24108</a:t>
                      </a:r>
                      <a:endParaRPr lang="zh-CN" sz="16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0.34441</a:t>
                      </a:r>
                      <a:endParaRPr lang="zh-CN" sz="16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extLst>
                  <a:ext uri="{0D108BD9-81ED-4DB2-BD59-A6C34878D82A}">
                    <a16:rowId xmlns:a16="http://schemas.microsoft.com/office/drawing/2014/main" val="4140156415"/>
                  </a:ext>
                </a:extLst>
              </a:tr>
              <a:tr h="474650">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50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0.16715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0.23833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tc>
                  <a:txBody>
                    <a:bodyPr/>
                    <a:lstStyle/>
                    <a:p>
                      <a:pPr algn="ctr">
                        <a:lnSpc>
                          <a:spcPts val="2400"/>
                        </a:lnSpc>
                        <a:tabLst>
                          <a:tab pos="3067050" algn="ctr"/>
                          <a:tab pos="61341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0.34655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6233" marR="46233" marT="0" marB="0" anchor="ctr"/>
                </a:tc>
                <a:extLst>
                  <a:ext uri="{0D108BD9-81ED-4DB2-BD59-A6C34878D82A}">
                    <a16:rowId xmlns:a16="http://schemas.microsoft.com/office/drawing/2014/main" val="2047725423"/>
                  </a:ext>
                </a:extLst>
              </a:tr>
            </a:tbl>
          </a:graphicData>
        </a:graphic>
      </p:graphicFrame>
      <p:pic>
        <p:nvPicPr>
          <p:cNvPr id="10" name="图片 9" descr="草药域值对推荐效果的影响">
            <a:extLst>
              <a:ext uri="{FF2B5EF4-FFF2-40B4-BE49-F238E27FC236}">
                <a16:creationId xmlns:a16="http://schemas.microsoft.com/office/drawing/2014/main" id="{095AB6B2-090B-4A9A-8121-06C24CCF4A68}"/>
              </a:ext>
            </a:extLst>
          </p:cNvPr>
          <p:cNvPicPr/>
          <p:nvPr/>
        </p:nvPicPr>
        <p:blipFill>
          <a:blip r:embed="rId3"/>
          <a:stretch>
            <a:fillRect/>
          </a:stretch>
        </p:blipFill>
        <p:spPr>
          <a:xfrm>
            <a:off x="900439" y="4446357"/>
            <a:ext cx="4153191" cy="2411643"/>
          </a:xfrm>
          <a:prstGeom prst="rect">
            <a:avLst/>
          </a:prstGeom>
        </p:spPr>
      </p:pic>
      <p:graphicFrame>
        <p:nvGraphicFramePr>
          <p:cNvPr id="11" name="表格 10">
            <a:extLst>
              <a:ext uri="{FF2B5EF4-FFF2-40B4-BE49-F238E27FC236}">
                <a16:creationId xmlns:a16="http://schemas.microsoft.com/office/drawing/2014/main" id="{69852D85-7653-4EF5-8B7D-50040B6A378A}"/>
              </a:ext>
            </a:extLst>
          </p:cNvPr>
          <p:cNvGraphicFramePr>
            <a:graphicFrameLocks noGrp="1"/>
          </p:cNvGraphicFramePr>
          <p:nvPr>
            <p:extLst>
              <p:ext uri="{D42A27DB-BD31-4B8C-83A1-F6EECF244321}">
                <p14:modId xmlns:p14="http://schemas.microsoft.com/office/powerpoint/2010/main" val="1454070075"/>
              </p:ext>
            </p:extLst>
          </p:nvPr>
        </p:nvGraphicFramePr>
        <p:xfrm>
          <a:off x="5454660" y="977221"/>
          <a:ext cx="6502342" cy="5352021"/>
        </p:xfrm>
        <a:graphic>
          <a:graphicData uri="http://schemas.openxmlformats.org/drawingml/2006/table">
            <a:tbl>
              <a:tblPr firstRow="1" firstCol="1" bandRow="1">
                <a:tableStyleId>{5C22544A-7EE6-4342-B048-85BDC9FD1C3A}</a:tableStyleId>
              </a:tblPr>
              <a:tblGrid>
                <a:gridCol w="2663258">
                  <a:extLst>
                    <a:ext uri="{9D8B030D-6E8A-4147-A177-3AD203B41FA5}">
                      <a16:colId xmlns:a16="http://schemas.microsoft.com/office/drawing/2014/main" val="4201766722"/>
                    </a:ext>
                  </a:extLst>
                </a:gridCol>
                <a:gridCol w="2266493">
                  <a:extLst>
                    <a:ext uri="{9D8B030D-6E8A-4147-A177-3AD203B41FA5}">
                      <a16:colId xmlns:a16="http://schemas.microsoft.com/office/drawing/2014/main" val="1518718841"/>
                    </a:ext>
                  </a:extLst>
                </a:gridCol>
                <a:gridCol w="1572591">
                  <a:extLst>
                    <a:ext uri="{9D8B030D-6E8A-4147-A177-3AD203B41FA5}">
                      <a16:colId xmlns:a16="http://schemas.microsoft.com/office/drawing/2014/main" val="1076564586"/>
                    </a:ext>
                  </a:extLst>
                </a:gridCol>
              </a:tblGrid>
              <a:tr h="399889">
                <a:tc>
                  <a:txBody>
                    <a:bodyPr/>
                    <a:lstStyle/>
                    <a:p>
                      <a:pPr indent="266700" algn="ctr">
                        <a:lnSpc>
                          <a:spcPts val="2400"/>
                        </a:lnSpc>
                        <a:tabLst>
                          <a:tab pos="3067050" algn="ctr"/>
                          <a:tab pos="6134100" algn="r"/>
                        </a:tabLst>
                      </a:pPr>
                      <a:r>
                        <a:rPr lang="zh-CN" sz="1600" kern="100" dirty="0">
                          <a:effectLst/>
                          <a:latin typeface="Times New Roman" panose="02020603050405020304" pitchFamily="18" charset="0"/>
                          <a:cs typeface="Times New Roman" panose="02020603050405020304" pitchFamily="18" charset="0"/>
                        </a:rPr>
                        <a:t>超参</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266700" algn="ctr">
                        <a:lnSpc>
                          <a:spcPts val="2400"/>
                        </a:lnSpc>
                        <a:tabLst>
                          <a:tab pos="3067050" algn="ctr"/>
                          <a:tab pos="6134100" algn="r"/>
                        </a:tabLst>
                      </a:pPr>
                      <a:r>
                        <a:rPr lang="zh-CN" sz="1600" kern="100" dirty="0">
                          <a:effectLst/>
                          <a:latin typeface="Times New Roman" panose="02020603050405020304" pitchFamily="18" charset="0"/>
                          <a:cs typeface="Times New Roman" panose="02020603050405020304" pitchFamily="18" charset="0"/>
                        </a:rPr>
                        <a:t>含义</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304800" algn="ctr">
                        <a:lnSpc>
                          <a:spcPts val="2400"/>
                        </a:lnSpc>
                        <a:tabLst>
                          <a:tab pos="3067050" algn="ctr"/>
                          <a:tab pos="6134100" algn="r"/>
                        </a:tabLst>
                      </a:pPr>
                      <a:r>
                        <a:rPr lang="zh-CN" sz="1600" kern="100">
                          <a:effectLst/>
                          <a:latin typeface="Times New Roman" panose="02020603050405020304" pitchFamily="18" charset="0"/>
                          <a:cs typeface="Times New Roman" panose="02020603050405020304" pitchFamily="18" charset="0"/>
                        </a:rPr>
                        <a:t>最佳超参值</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extLst>
                  <a:ext uri="{0D108BD9-81ED-4DB2-BD59-A6C34878D82A}">
                    <a16:rowId xmlns:a16="http://schemas.microsoft.com/office/drawing/2014/main" val="2564776958"/>
                  </a:ext>
                </a:extLst>
              </a:tr>
              <a:tr h="750981">
                <a:tc>
                  <a:txBody>
                    <a:bodyPr/>
                    <a:lstStyle/>
                    <a:p>
                      <a:pPr indent="304800" algn="ctr">
                        <a:lnSpc>
                          <a:spcPts val="2400"/>
                        </a:lnSpc>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hid_output_ratio</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3048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Bipar-GCN</a:t>
                      </a:r>
                      <a:r>
                        <a:rPr lang="zh-CN" sz="1600" kern="100">
                          <a:effectLst/>
                          <a:latin typeface="Times New Roman" panose="02020603050405020304" pitchFamily="18" charset="0"/>
                          <a:cs typeface="Times New Roman" panose="02020603050405020304" pitchFamily="18" charset="0"/>
                        </a:rPr>
                        <a:t>中隐藏层和输出层的维度大小关系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2667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4/4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extLst>
                  <a:ext uri="{0D108BD9-81ED-4DB2-BD59-A6C34878D82A}">
                    <a16:rowId xmlns:a16="http://schemas.microsoft.com/office/drawing/2014/main" val="4061227309"/>
                  </a:ext>
                </a:extLst>
              </a:tr>
              <a:tr h="750981">
                <a:tc>
                  <a:txBody>
                    <a:bodyPr/>
                    <a:lstStyle/>
                    <a:p>
                      <a:pPr indent="3048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bipartite_gcn_num_layer</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304800" algn="ctr">
                        <a:lnSpc>
                          <a:spcPts val="2400"/>
                        </a:lnSpc>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Bipar</a:t>
                      </a:r>
                      <a:r>
                        <a:rPr lang="en-US" sz="1600" kern="100" dirty="0">
                          <a:effectLst/>
                          <a:latin typeface="Times New Roman" panose="02020603050405020304" pitchFamily="18" charset="0"/>
                          <a:cs typeface="Times New Roman" panose="02020603050405020304" pitchFamily="18" charset="0"/>
                        </a:rPr>
                        <a:t>-GCN</a:t>
                      </a:r>
                      <a:r>
                        <a:rPr lang="zh-CN" sz="1600" kern="100" dirty="0">
                          <a:effectLst/>
                          <a:latin typeface="Times New Roman" panose="02020603050405020304" pitchFamily="18" charset="0"/>
                          <a:cs typeface="Times New Roman" panose="02020603050405020304" pitchFamily="18" charset="0"/>
                        </a:rPr>
                        <a:t>中</a:t>
                      </a:r>
                      <a:r>
                        <a:rPr lang="en-US" sz="1600" kern="100" dirty="0">
                          <a:effectLst/>
                          <a:latin typeface="Times New Roman" panose="02020603050405020304" pitchFamily="18" charset="0"/>
                          <a:cs typeface="Times New Roman" panose="02020603050405020304" pitchFamily="18" charset="0"/>
                        </a:rPr>
                        <a:t>GCN</a:t>
                      </a:r>
                      <a:r>
                        <a:rPr lang="zh-CN" sz="1600" kern="100" dirty="0">
                          <a:effectLst/>
                          <a:latin typeface="Times New Roman" panose="02020603050405020304" pitchFamily="18" charset="0"/>
                          <a:cs typeface="Times New Roman" panose="02020603050405020304" pitchFamily="18" charset="0"/>
                        </a:rPr>
                        <a:t>的层数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2667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extLst>
                  <a:ext uri="{0D108BD9-81ED-4DB2-BD59-A6C34878D82A}">
                    <a16:rowId xmlns:a16="http://schemas.microsoft.com/office/drawing/2014/main" val="3507665832"/>
                  </a:ext>
                </a:extLst>
              </a:tr>
              <a:tr h="486310">
                <a:tc>
                  <a:txBody>
                    <a:bodyPr/>
                    <a:lstStyle/>
                    <a:p>
                      <a:pPr indent="3048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sge_num_layer</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304800"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SGE</a:t>
                      </a:r>
                      <a:r>
                        <a:rPr lang="zh-CN" sz="1600" kern="100" dirty="0">
                          <a:effectLst/>
                          <a:latin typeface="Times New Roman" panose="02020603050405020304" pitchFamily="18" charset="0"/>
                          <a:cs typeface="Times New Roman" panose="02020603050405020304" pitchFamily="18" charset="0"/>
                        </a:rPr>
                        <a:t>中</a:t>
                      </a:r>
                      <a:r>
                        <a:rPr lang="en-US" sz="1600" kern="100" dirty="0">
                          <a:effectLst/>
                          <a:latin typeface="Times New Roman" panose="02020603050405020304" pitchFamily="18" charset="0"/>
                          <a:cs typeface="Times New Roman" panose="02020603050405020304" pitchFamily="18" charset="0"/>
                        </a:rPr>
                        <a:t>GCN</a:t>
                      </a:r>
                      <a:r>
                        <a:rPr lang="zh-CN" sz="1600" kern="100" dirty="0">
                          <a:effectLst/>
                          <a:latin typeface="Times New Roman" panose="02020603050405020304" pitchFamily="18" charset="0"/>
                          <a:cs typeface="Times New Roman" panose="02020603050405020304" pitchFamily="18" charset="0"/>
                        </a:rPr>
                        <a:t>的层数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2667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extLst>
                  <a:ext uri="{0D108BD9-81ED-4DB2-BD59-A6C34878D82A}">
                    <a16:rowId xmlns:a16="http://schemas.microsoft.com/office/drawing/2014/main" val="4111816813"/>
                  </a:ext>
                </a:extLst>
              </a:tr>
              <a:tr h="750981">
                <a:tc>
                  <a:txBody>
                    <a:bodyPr/>
                    <a:lstStyle/>
                    <a:p>
                      <a:pPr indent="3048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herb_threshold</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304800"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SGE</a:t>
                      </a:r>
                      <a:r>
                        <a:rPr lang="zh-CN" sz="1600" kern="100" dirty="0">
                          <a:effectLst/>
                          <a:latin typeface="Times New Roman" panose="02020603050405020304" pitchFamily="18" charset="0"/>
                          <a:cs typeface="Times New Roman" panose="02020603050405020304" pitchFamily="18" charset="0"/>
                        </a:rPr>
                        <a:t>中的草药阈值</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2667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40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extLst>
                  <a:ext uri="{0D108BD9-81ED-4DB2-BD59-A6C34878D82A}">
                    <a16:rowId xmlns:a16="http://schemas.microsoft.com/office/drawing/2014/main" val="1509673561"/>
                  </a:ext>
                </a:extLst>
              </a:tr>
              <a:tr h="750981">
                <a:tc>
                  <a:txBody>
                    <a:bodyPr/>
                    <a:lstStyle/>
                    <a:p>
                      <a:pPr indent="3048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sympt_threshold</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304800"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SGE</a:t>
                      </a:r>
                      <a:r>
                        <a:rPr lang="zh-CN" sz="1600" kern="100" dirty="0">
                          <a:effectLst/>
                          <a:latin typeface="Times New Roman" panose="02020603050405020304" pitchFamily="18" charset="0"/>
                          <a:cs typeface="Times New Roman" panose="02020603050405020304" pitchFamily="18" charset="0"/>
                        </a:rPr>
                        <a:t>中的症状阈值</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266700"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10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extLst>
                  <a:ext uri="{0D108BD9-81ED-4DB2-BD59-A6C34878D82A}">
                    <a16:rowId xmlns:a16="http://schemas.microsoft.com/office/drawing/2014/main" val="1025281696"/>
                  </a:ext>
                </a:extLst>
              </a:tr>
              <a:tr h="486310">
                <a:tc>
                  <a:txBody>
                    <a:bodyPr/>
                    <a:lstStyle/>
                    <a:p>
                      <a:pPr indent="3048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loss_fn</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304800"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SMGCN</a:t>
                      </a:r>
                      <a:r>
                        <a:rPr lang="zh-CN" sz="1600" kern="100" dirty="0">
                          <a:effectLst/>
                          <a:latin typeface="Times New Roman" panose="02020603050405020304" pitchFamily="18" charset="0"/>
                          <a:cs typeface="Times New Roman" panose="02020603050405020304" pitchFamily="18" charset="0"/>
                        </a:rPr>
                        <a:t>、</a:t>
                      </a:r>
                      <a:r>
                        <a:rPr lang="en-US" sz="1600" kern="100" dirty="0">
                          <a:effectLst/>
                          <a:latin typeface="Times New Roman" panose="02020603050405020304" pitchFamily="18" charset="0"/>
                          <a:cs typeface="Times New Roman" panose="02020603050405020304" pitchFamily="18" charset="0"/>
                        </a:rPr>
                        <a:t>NGCF</a:t>
                      </a:r>
                      <a:r>
                        <a:rPr lang="zh-CN" sz="1600" kern="100" dirty="0">
                          <a:effectLst/>
                          <a:latin typeface="Times New Roman" panose="02020603050405020304" pitchFamily="18" charset="0"/>
                          <a:cs typeface="Times New Roman" panose="02020603050405020304" pitchFamily="18" charset="0"/>
                        </a:rPr>
                        <a:t>的损失函数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304800" algn="ctr">
                        <a:lnSpc>
                          <a:spcPts val="2400"/>
                        </a:lnSpc>
                        <a:tabLst>
                          <a:tab pos="3067050" algn="ctr"/>
                          <a:tab pos="6134100" algn="r"/>
                        </a:tabLst>
                      </a:pPr>
                      <a:r>
                        <a:rPr lang="en-US" sz="1600" kern="100" dirty="0" err="1">
                          <a:effectLst/>
                          <a:latin typeface="Times New Roman" panose="02020603050405020304" pitchFamily="18" charset="0"/>
                          <a:cs typeface="Times New Roman" panose="02020603050405020304" pitchFamily="18" charset="0"/>
                        </a:rPr>
                        <a:t>MultiLabel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extLst>
                  <a:ext uri="{0D108BD9-81ED-4DB2-BD59-A6C34878D82A}">
                    <a16:rowId xmlns:a16="http://schemas.microsoft.com/office/drawing/2014/main" val="3905339897"/>
                  </a:ext>
                </a:extLst>
              </a:tr>
              <a:tr h="750981">
                <a:tc>
                  <a:txBody>
                    <a:bodyPr/>
                    <a:lstStyle/>
                    <a:p>
                      <a:pPr indent="3048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final_embed_dim</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304800" algn="ctr">
                        <a:lnSpc>
                          <a:spcPts val="2400"/>
                        </a:lnSpc>
                        <a:tabLst>
                          <a:tab pos="3067050" algn="ctr"/>
                          <a:tab pos="6134100" algn="r"/>
                        </a:tabLst>
                      </a:pPr>
                      <a:r>
                        <a:rPr lang="en-US" sz="1600" kern="100">
                          <a:effectLst/>
                          <a:latin typeface="Times New Roman" panose="02020603050405020304" pitchFamily="18" charset="0"/>
                          <a:cs typeface="Times New Roman" panose="02020603050405020304" pitchFamily="18" charset="0"/>
                        </a:rPr>
                        <a:t>SMGCN</a:t>
                      </a:r>
                      <a:r>
                        <a:rPr lang="zh-CN" sz="1600" kern="100">
                          <a:effectLst/>
                          <a:latin typeface="Times New Roman" panose="02020603050405020304" pitchFamily="18" charset="0"/>
                          <a:cs typeface="Times New Roman" panose="02020603050405020304" pitchFamily="18" charset="0"/>
                        </a:rPr>
                        <a:t>的最终嵌入维度</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tc>
                  <a:txBody>
                    <a:bodyPr/>
                    <a:lstStyle/>
                    <a:p>
                      <a:pPr indent="304800" algn="ctr">
                        <a:lnSpc>
                          <a:spcPts val="2400"/>
                        </a:lnSpc>
                        <a:tabLst>
                          <a:tab pos="3067050" algn="ctr"/>
                          <a:tab pos="6134100" algn="r"/>
                        </a:tabLst>
                      </a:pPr>
                      <a:r>
                        <a:rPr lang="en-US" sz="1600" kern="100" dirty="0">
                          <a:effectLst/>
                          <a:latin typeface="Times New Roman" panose="02020603050405020304" pitchFamily="18" charset="0"/>
                          <a:cs typeface="Times New Roman" panose="02020603050405020304" pitchFamily="18" charset="0"/>
                        </a:rPr>
                        <a:t>  2048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8291" marR="48291" marT="0" marB="0" anchor="ctr"/>
                </a:tc>
                <a:extLst>
                  <a:ext uri="{0D108BD9-81ED-4DB2-BD59-A6C34878D82A}">
                    <a16:rowId xmlns:a16="http://schemas.microsoft.com/office/drawing/2014/main" val="2791643337"/>
                  </a:ext>
                </a:extLst>
              </a:tr>
            </a:tbl>
          </a:graphicData>
        </a:graphic>
      </p:graphicFrame>
      <p:sp>
        <p:nvSpPr>
          <p:cNvPr id="12" name="文本框 11">
            <a:extLst>
              <a:ext uri="{FF2B5EF4-FFF2-40B4-BE49-F238E27FC236}">
                <a16:creationId xmlns:a16="http://schemas.microsoft.com/office/drawing/2014/main" id="{02F29722-D7E6-444E-A220-6E13C71EC80D}"/>
              </a:ext>
            </a:extLst>
          </p:cNvPr>
          <p:cNvSpPr txBox="1"/>
          <p:nvPr/>
        </p:nvSpPr>
        <p:spPr>
          <a:xfrm>
            <a:off x="5388678" y="528758"/>
            <a:ext cx="2519836" cy="369332"/>
          </a:xfrm>
          <a:prstGeom prst="rect">
            <a:avLst/>
          </a:prstGeom>
          <a:noFill/>
        </p:spPr>
        <p:txBody>
          <a:bodyPr wrap="square" rtlCol="0">
            <a:spAutoFit/>
          </a:bodyPr>
          <a:lstStyle/>
          <a:p>
            <a:r>
              <a:rPr lang="zh-CN" altLang="en-US" b="1" dirty="0"/>
              <a:t>超参数实验结果汇总</a:t>
            </a:r>
          </a:p>
        </p:txBody>
      </p:sp>
      <p:sp>
        <p:nvSpPr>
          <p:cNvPr id="13" name="文本框 12">
            <a:extLst>
              <a:ext uri="{FF2B5EF4-FFF2-40B4-BE49-F238E27FC236}">
                <a16:creationId xmlns:a16="http://schemas.microsoft.com/office/drawing/2014/main" id="{8151FAB8-D7B8-4BA5-9BB4-6101993135AE}"/>
              </a:ext>
            </a:extLst>
          </p:cNvPr>
          <p:cNvSpPr txBox="1"/>
          <p:nvPr/>
        </p:nvSpPr>
        <p:spPr>
          <a:xfrm>
            <a:off x="36065" y="1507713"/>
            <a:ext cx="216384" cy="2862322"/>
          </a:xfrm>
          <a:prstGeom prst="rect">
            <a:avLst/>
          </a:prstGeom>
          <a:noFill/>
        </p:spPr>
        <p:txBody>
          <a:bodyPr wrap="square" rtlCol="0">
            <a:spAutoFit/>
          </a:bodyPr>
          <a:lstStyle/>
          <a:p>
            <a:r>
              <a:rPr lang="zh-CN" altLang="en-US" dirty="0"/>
              <a:t>草药阈值超参实验结果</a:t>
            </a:r>
          </a:p>
        </p:txBody>
      </p:sp>
    </p:spTree>
    <p:extLst>
      <p:ext uri="{BB962C8B-B14F-4D97-AF65-F5344CB8AC3E}">
        <p14:creationId xmlns:p14="http://schemas.microsoft.com/office/powerpoint/2010/main" val="25972176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27755" y="2210435"/>
            <a:ext cx="1767205" cy="1858645"/>
          </a:xfrm>
          <a:prstGeom prst="rect">
            <a:avLst/>
          </a:prstGeom>
          <a:solidFill>
            <a:schemeClr val="tx2">
              <a:lumMod val="75000"/>
            </a:schemeClr>
          </a:solidFill>
        </p:spPr>
        <p:txBody>
          <a:bodyPr wrap="square" rtlCol="0">
            <a:spAutoFit/>
          </a:bodyPr>
          <a:lstStyle/>
          <a:p>
            <a:pPr algn="ctr"/>
            <a:r>
              <a:rPr lang="en-US" altLang="zh-CN" sz="11500" dirty="0">
                <a:solidFill>
                  <a:schemeClr val="bg1"/>
                </a:solidFill>
                <a:latin typeface="Impact" panose="020B0806030902050204" charset="0"/>
              </a:rPr>
              <a:t>5</a:t>
            </a:r>
          </a:p>
        </p:txBody>
      </p:sp>
      <p:sp>
        <p:nvSpPr>
          <p:cNvPr id="5" name="文本框 4"/>
          <p:cNvSpPr txBox="1"/>
          <p:nvPr/>
        </p:nvSpPr>
        <p:spPr>
          <a:xfrm>
            <a:off x="5532119" y="2354581"/>
            <a:ext cx="3912027" cy="523220"/>
          </a:xfrm>
          <a:prstGeom prst="rect">
            <a:avLst/>
          </a:prstGeom>
          <a:noFill/>
        </p:spPr>
        <p:txBody>
          <a:bodyPr wrap="square" rtlCol="0">
            <a:spAutoFit/>
          </a:bodyPr>
          <a:lstStyle/>
          <a:p>
            <a:r>
              <a:rPr lang="zh-CN" altLang="en-US" sz="2800" b="1" dirty="0">
                <a:solidFill>
                  <a:schemeClr val="tx1">
                    <a:lumMod val="85000"/>
                    <a:lumOff val="15000"/>
                  </a:schemeClr>
                </a:solidFill>
                <a:latin typeface="微软雅黑" panose="020B0503020204020204" charset="-122"/>
                <a:ea typeface="微软雅黑" panose="020B0503020204020204" charset="-122"/>
              </a:rPr>
              <a:t>中药推荐的可视化系统</a:t>
            </a:r>
          </a:p>
        </p:txBody>
      </p:sp>
      <p:cxnSp>
        <p:nvCxnSpPr>
          <p:cNvPr id="6" name="直接连接符 5"/>
          <p:cNvCxnSpPr/>
          <p:nvPr/>
        </p:nvCxnSpPr>
        <p:spPr>
          <a:xfrm>
            <a:off x="5532120" y="2933700"/>
            <a:ext cx="32004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667303" y="2989600"/>
            <a:ext cx="3216275" cy="400110"/>
          </a:xfrm>
          <a:prstGeom prst="rect">
            <a:avLst/>
          </a:prstGeom>
          <a:noFill/>
        </p:spPr>
        <p:txBody>
          <a:bodyPr wrap="square" rtlCol="0">
            <a:spAutoFit/>
          </a:bodyPr>
          <a:lstStyle/>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5-1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系统展示</a:t>
            </a:r>
          </a:p>
        </p:txBody>
      </p:sp>
      <p:sp>
        <p:nvSpPr>
          <p:cNvPr id="3" name="灯片编号占位符 2">
            <a:extLst>
              <a:ext uri="{FF2B5EF4-FFF2-40B4-BE49-F238E27FC236}">
                <a16:creationId xmlns:a16="http://schemas.microsoft.com/office/drawing/2014/main" id="{C191042F-985E-4521-87C9-5BBFA0A144FD}"/>
              </a:ext>
            </a:extLst>
          </p:cNvPr>
          <p:cNvSpPr>
            <a:spLocks noGrp="1"/>
          </p:cNvSpPr>
          <p:nvPr>
            <p:ph type="sldNum" sz="quarter" idx="12"/>
          </p:nvPr>
        </p:nvSpPr>
        <p:spPr/>
        <p:txBody>
          <a:bodyPr/>
          <a:lstStyle/>
          <a:p>
            <a:fld id="{7D9BB5D0-35E4-459D-AEF3-FE4D7C45CC19}" type="slidenum">
              <a:rPr lang="zh-CN" altLang="en-US" smtClean="0"/>
              <a:t>31</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5-1</a:t>
            </a:r>
          </a:p>
        </p:txBody>
      </p:sp>
      <p:sp>
        <p:nvSpPr>
          <p:cNvPr id="5" name="文本框 4"/>
          <p:cNvSpPr txBox="1"/>
          <p:nvPr/>
        </p:nvSpPr>
        <p:spPr>
          <a:xfrm>
            <a:off x="807720" y="320675"/>
            <a:ext cx="2221666"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系统展示</a:t>
            </a:r>
            <a:r>
              <a:rPr lang="en-US" altLang="zh-CN" sz="2400" b="1" dirty="0">
                <a:solidFill>
                  <a:schemeClr val="bg1"/>
                </a:solidFill>
                <a:latin typeface="微软雅黑" panose="020B0503020204020204" charset="-122"/>
                <a:ea typeface="微软雅黑" panose="020B0503020204020204" charset="-122"/>
              </a:rPr>
              <a:t>(1/2)</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32</a:t>
            </a:fld>
            <a:endParaRPr lang="zh-CN" altLang="en-US"/>
          </a:p>
        </p:txBody>
      </p:sp>
      <p:pic>
        <p:nvPicPr>
          <p:cNvPr id="11" name="中药推荐平台">
            <a:hlinkClick r:id="" action="ppaction://media"/>
            <a:extLst>
              <a:ext uri="{FF2B5EF4-FFF2-40B4-BE49-F238E27FC236}">
                <a16:creationId xmlns:a16="http://schemas.microsoft.com/office/drawing/2014/main" id="{31B8A947-CF4D-4B10-BC5B-1CA10F5D9F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7023" y="1097503"/>
            <a:ext cx="10156121" cy="5465244"/>
          </a:xfrm>
          <a:prstGeom prst="rect">
            <a:avLst/>
          </a:prstGeom>
        </p:spPr>
      </p:pic>
    </p:spTree>
    <p:extLst>
      <p:ext uri="{BB962C8B-B14F-4D97-AF65-F5344CB8AC3E}">
        <p14:creationId xmlns:p14="http://schemas.microsoft.com/office/powerpoint/2010/main" val="320382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5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5-1</a:t>
            </a:r>
          </a:p>
        </p:txBody>
      </p:sp>
      <p:sp>
        <p:nvSpPr>
          <p:cNvPr id="5" name="文本框 4"/>
          <p:cNvSpPr txBox="1"/>
          <p:nvPr/>
        </p:nvSpPr>
        <p:spPr>
          <a:xfrm>
            <a:off x="807719" y="320675"/>
            <a:ext cx="2688987"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系统展示</a:t>
            </a:r>
            <a:r>
              <a:rPr lang="en-US" altLang="zh-CN" sz="2400" b="1" dirty="0">
                <a:solidFill>
                  <a:schemeClr val="bg1"/>
                </a:solidFill>
                <a:latin typeface="微软雅黑" panose="020B0503020204020204" charset="-122"/>
                <a:ea typeface="微软雅黑" panose="020B0503020204020204" charset="-122"/>
              </a:rPr>
              <a:t>(2/2)</a:t>
            </a:r>
            <a:endParaRPr lang="zh-CN" altLang="en-US" sz="2400" b="1" dirty="0">
              <a:solidFill>
                <a:schemeClr val="bg1"/>
              </a:solidFill>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9FC4D41B-84B9-4363-B8A3-18418AEEAFAD}"/>
              </a:ext>
            </a:extLst>
          </p:cNvPr>
          <p:cNvSpPr>
            <a:spLocks noGrp="1"/>
          </p:cNvSpPr>
          <p:nvPr>
            <p:ph type="sldNum" sz="quarter" idx="12"/>
          </p:nvPr>
        </p:nvSpPr>
        <p:spPr/>
        <p:txBody>
          <a:bodyPr/>
          <a:lstStyle/>
          <a:p>
            <a:fld id="{7D9BB5D0-35E4-459D-AEF3-FE4D7C45CC19}" type="slidenum">
              <a:rPr lang="zh-CN" altLang="en-US" smtClean="0"/>
              <a:t>33</a:t>
            </a:fld>
            <a:endParaRPr lang="zh-CN" altLang="en-US"/>
          </a:p>
        </p:txBody>
      </p:sp>
      <p:pic>
        <p:nvPicPr>
          <p:cNvPr id="7" name="图片 6">
            <a:extLst>
              <a:ext uri="{FF2B5EF4-FFF2-40B4-BE49-F238E27FC236}">
                <a16:creationId xmlns:a16="http://schemas.microsoft.com/office/drawing/2014/main" id="{E7078DAB-2FE4-4908-BD92-660A02F56F20}"/>
              </a:ext>
            </a:extLst>
          </p:cNvPr>
          <p:cNvPicPr/>
          <p:nvPr/>
        </p:nvPicPr>
        <p:blipFill>
          <a:blip r:embed="rId3"/>
          <a:stretch>
            <a:fillRect/>
          </a:stretch>
        </p:blipFill>
        <p:spPr>
          <a:xfrm>
            <a:off x="4355615" y="136525"/>
            <a:ext cx="7291723" cy="2996209"/>
          </a:xfrm>
          <a:prstGeom prst="rect">
            <a:avLst/>
          </a:prstGeom>
          <a:noFill/>
          <a:ln>
            <a:noFill/>
          </a:ln>
        </p:spPr>
      </p:pic>
      <p:pic>
        <p:nvPicPr>
          <p:cNvPr id="8" name="图片 7">
            <a:extLst>
              <a:ext uri="{FF2B5EF4-FFF2-40B4-BE49-F238E27FC236}">
                <a16:creationId xmlns:a16="http://schemas.microsoft.com/office/drawing/2014/main" id="{FBF30772-A7B8-410F-B54C-2774174F3D72}"/>
              </a:ext>
            </a:extLst>
          </p:cNvPr>
          <p:cNvPicPr/>
          <p:nvPr/>
        </p:nvPicPr>
        <p:blipFill>
          <a:blip r:embed="rId4"/>
          <a:stretch>
            <a:fillRect/>
          </a:stretch>
        </p:blipFill>
        <p:spPr>
          <a:xfrm>
            <a:off x="4425416" y="3378392"/>
            <a:ext cx="7426883" cy="3203891"/>
          </a:xfrm>
          <a:prstGeom prst="rect">
            <a:avLst/>
          </a:prstGeom>
          <a:noFill/>
          <a:ln>
            <a:noFill/>
          </a:ln>
        </p:spPr>
      </p:pic>
      <p:sp>
        <p:nvSpPr>
          <p:cNvPr id="9" name="文本框 8">
            <a:extLst>
              <a:ext uri="{FF2B5EF4-FFF2-40B4-BE49-F238E27FC236}">
                <a16:creationId xmlns:a16="http://schemas.microsoft.com/office/drawing/2014/main" id="{772CD25D-3CE5-4B42-A277-5E2DAADD33FB}"/>
              </a:ext>
            </a:extLst>
          </p:cNvPr>
          <p:cNvSpPr txBox="1"/>
          <p:nvPr/>
        </p:nvSpPr>
        <p:spPr>
          <a:xfrm>
            <a:off x="1128924" y="1498653"/>
            <a:ext cx="2688987" cy="646331"/>
          </a:xfrm>
          <a:prstGeom prst="rect">
            <a:avLst/>
          </a:prstGeom>
          <a:noFill/>
        </p:spPr>
        <p:txBody>
          <a:bodyPr wrap="square">
            <a:spAutoFit/>
          </a:bodyPr>
          <a:lstStyle/>
          <a:p>
            <a:r>
              <a:rPr lang="en-US" altLang="zh-CN" kern="100" dirty="0">
                <a:solidFill>
                  <a:schemeClr val="tx1">
                    <a:lumMod val="85000"/>
                    <a:lumOff val="15000"/>
                  </a:schemeClr>
                </a:solidFill>
                <a:latin typeface="Times New Roman" panose="02020603050405020304" pitchFamily="18" charset="0"/>
                <a:ea typeface="宋体" panose="02010600030101010101" pitchFamily="2" charset="-122"/>
              </a:rPr>
              <a:t>SMGCN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能预测出其他模型预测不了的草药</a:t>
            </a:r>
            <a:endParaRPr lang="zh-CN" altLang="en-US" dirty="0"/>
          </a:p>
        </p:txBody>
      </p:sp>
      <p:sp>
        <p:nvSpPr>
          <p:cNvPr id="10" name="文本框 9">
            <a:extLst>
              <a:ext uri="{FF2B5EF4-FFF2-40B4-BE49-F238E27FC236}">
                <a16:creationId xmlns:a16="http://schemas.microsoft.com/office/drawing/2014/main" id="{4B86BA92-0478-431F-9082-FAF18AAF5547}"/>
              </a:ext>
            </a:extLst>
          </p:cNvPr>
          <p:cNvSpPr txBox="1"/>
          <p:nvPr/>
        </p:nvSpPr>
        <p:spPr>
          <a:xfrm>
            <a:off x="1128924" y="4584441"/>
            <a:ext cx="3195164"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SMGCN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模型在部分</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症状集</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上的</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推荐</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效果不如其他模型</a:t>
            </a:r>
            <a:endParaRPr lang="zh-CN" altLang="en-US" dirty="0"/>
          </a:p>
        </p:txBody>
      </p:sp>
    </p:spTree>
    <p:extLst>
      <p:ext uri="{BB962C8B-B14F-4D97-AF65-F5344CB8AC3E}">
        <p14:creationId xmlns:p14="http://schemas.microsoft.com/office/powerpoint/2010/main" val="2333147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96640" y="2210435"/>
            <a:ext cx="1798320" cy="1858645"/>
          </a:xfrm>
          <a:prstGeom prst="rect">
            <a:avLst/>
          </a:prstGeom>
          <a:solidFill>
            <a:schemeClr val="tx2">
              <a:lumMod val="75000"/>
            </a:schemeClr>
          </a:solidFill>
        </p:spPr>
        <p:txBody>
          <a:bodyPr wrap="square" rtlCol="0">
            <a:spAutoFit/>
          </a:bodyPr>
          <a:lstStyle/>
          <a:p>
            <a:pPr algn="ctr"/>
            <a:r>
              <a:rPr lang="en-US" altLang="zh-CN" sz="11500" dirty="0">
                <a:solidFill>
                  <a:schemeClr val="bg1"/>
                </a:solidFill>
                <a:latin typeface="Impact" panose="020B0806030902050204" charset="0"/>
              </a:rPr>
              <a:t>6</a:t>
            </a:r>
          </a:p>
        </p:txBody>
      </p:sp>
      <p:sp>
        <p:nvSpPr>
          <p:cNvPr id="5" name="文本框 4"/>
          <p:cNvSpPr txBox="1"/>
          <p:nvPr/>
        </p:nvSpPr>
        <p:spPr>
          <a:xfrm>
            <a:off x="5532120" y="2354581"/>
            <a:ext cx="2697480" cy="523220"/>
          </a:xfrm>
          <a:prstGeom prst="rect">
            <a:avLst/>
          </a:prstGeom>
          <a:noFill/>
        </p:spPr>
        <p:txBody>
          <a:bodyPr wrap="square" rtlCol="0">
            <a:spAutoFit/>
          </a:bodyPr>
          <a:lstStyle/>
          <a:p>
            <a:r>
              <a:rPr lang="zh-CN" altLang="en-US" sz="2800" b="1" dirty="0">
                <a:solidFill>
                  <a:schemeClr val="tx1">
                    <a:lumMod val="85000"/>
                    <a:lumOff val="15000"/>
                  </a:schemeClr>
                </a:solidFill>
                <a:latin typeface="微软雅黑" panose="020B0503020204020204" charset="-122"/>
                <a:ea typeface="微软雅黑" panose="020B0503020204020204" charset="-122"/>
              </a:rPr>
              <a:t>总结和展望</a:t>
            </a:r>
          </a:p>
        </p:txBody>
      </p:sp>
      <p:cxnSp>
        <p:nvCxnSpPr>
          <p:cNvPr id="6" name="直接连接符 5"/>
          <p:cNvCxnSpPr/>
          <p:nvPr/>
        </p:nvCxnSpPr>
        <p:spPr>
          <a:xfrm>
            <a:off x="5532120" y="2933700"/>
            <a:ext cx="32004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B4240D45-6844-4365-AC45-990F4ABE7B3A}"/>
              </a:ext>
            </a:extLst>
          </p:cNvPr>
          <p:cNvSpPr>
            <a:spLocks noGrp="1"/>
          </p:cNvSpPr>
          <p:nvPr>
            <p:ph type="sldNum" sz="quarter" idx="12"/>
          </p:nvPr>
        </p:nvSpPr>
        <p:spPr/>
        <p:txBody>
          <a:bodyPr/>
          <a:lstStyle/>
          <a:p>
            <a:fld id="{7D9BB5D0-35E4-459D-AEF3-FE4D7C45CC19}" type="slidenum">
              <a:rPr lang="zh-CN" altLang="en-US" smtClean="0"/>
              <a:t>34</a:t>
            </a:fld>
            <a:endParaRPr lang="zh-CN" altLang="en-US"/>
          </a:p>
        </p:txBody>
      </p:sp>
      <p:sp>
        <p:nvSpPr>
          <p:cNvPr id="2" name="文本框 1">
            <a:extLst>
              <a:ext uri="{FF2B5EF4-FFF2-40B4-BE49-F238E27FC236}">
                <a16:creationId xmlns:a16="http://schemas.microsoft.com/office/drawing/2014/main" id="{12D1C445-849C-4ED2-911B-C52CC3DF6A04}"/>
              </a:ext>
            </a:extLst>
          </p:cNvPr>
          <p:cNvSpPr txBox="1"/>
          <p:nvPr/>
        </p:nvSpPr>
        <p:spPr>
          <a:xfrm>
            <a:off x="5532120" y="3059668"/>
            <a:ext cx="1798320" cy="369332"/>
          </a:xfrm>
          <a:prstGeom prst="rect">
            <a:avLst/>
          </a:prstGeom>
          <a:noFill/>
        </p:spPr>
        <p:txBody>
          <a:bodyPr wrap="square" rtlCol="0">
            <a:spAutoFit/>
          </a:bodyPr>
          <a:lstStyle/>
          <a:p>
            <a:r>
              <a:rPr lang="en-US" altLang="zh-CN" dirty="0"/>
              <a:t>6-1 </a:t>
            </a:r>
            <a:r>
              <a:rPr lang="zh-CN" altLang="en-US" dirty="0"/>
              <a:t>总结和展望</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半圆"/>
          <p:cNvSpPr/>
          <p:nvPr/>
        </p:nvSpPr>
        <p:spPr>
          <a:xfrm rot="5400000" flipH="1">
            <a:off x="-234315" y="3091815"/>
            <a:ext cx="2618740" cy="1102995"/>
          </a:xfrm>
          <a:custGeom>
            <a:avLst/>
            <a:gdLst>
              <a:gd name="connsiteX0" fmla="*/ 0 w 3325370"/>
              <a:gd name="connsiteY0" fmla="*/ 0 h 1637134"/>
              <a:gd name="connsiteX1" fmla="*/ 3325370 w 3325370"/>
              <a:gd name="connsiteY1" fmla="*/ 0 h 1637134"/>
              <a:gd name="connsiteX2" fmla="*/ 3318183 w 3325370"/>
              <a:gd name="connsiteY2" fmla="*/ 142905 h 1637134"/>
              <a:gd name="connsiteX3" fmla="*/ 1673347 w 3325370"/>
              <a:gd name="connsiteY3" fmla="*/ 1637102 h 1637134"/>
              <a:gd name="connsiteX4" fmla="*/ 10229 w 3325370"/>
              <a:gd name="connsiteY4" fmla="*/ 163281 h 163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370" h="1637134">
                <a:moveTo>
                  <a:pt x="0" y="0"/>
                </a:moveTo>
                <a:lnTo>
                  <a:pt x="3325370" y="0"/>
                </a:lnTo>
                <a:lnTo>
                  <a:pt x="3318183" y="142905"/>
                </a:lnTo>
                <a:cubicBezTo>
                  <a:pt x="3233689" y="978328"/>
                  <a:pt x="2530939" y="1631820"/>
                  <a:pt x="1673347" y="1637102"/>
                </a:cubicBezTo>
                <a:cubicBezTo>
                  <a:pt x="815755" y="1642385"/>
                  <a:pt x="105008" y="997600"/>
                  <a:pt x="10229" y="163281"/>
                </a:cubicBezTo>
                <a:close/>
              </a:path>
            </a:pathLst>
          </a:cu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6" name="半圆"/>
          <p:cNvSpPr/>
          <p:nvPr/>
        </p:nvSpPr>
        <p:spPr>
          <a:xfrm rot="16200000">
            <a:off x="1125220" y="2801620"/>
            <a:ext cx="3364230" cy="1682750"/>
          </a:xfrm>
          <a:custGeom>
            <a:avLst/>
            <a:gdLst>
              <a:gd name="connsiteX0" fmla="*/ 0 w 3325370"/>
              <a:gd name="connsiteY0" fmla="*/ 0 h 1637134"/>
              <a:gd name="connsiteX1" fmla="*/ 3325370 w 3325370"/>
              <a:gd name="connsiteY1" fmla="*/ 0 h 1637134"/>
              <a:gd name="connsiteX2" fmla="*/ 3318183 w 3325370"/>
              <a:gd name="connsiteY2" fmla="*/ 142905 h 1637134"/>
              <a:gd name="connsiteX3" fmla="*/ 1673347 w 3325370"/>
              <a:gd name="connsiteY3" fmla="*/ 1637102 h 1637134"/>
              <a:gd name="connsiteX4" fmla="*/ 10229 w 3325370"/>
              <a:gd name="connsiteY4" fmla="*/ 163281 h 163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370" h="1637134">
                <a:moveTo>
                  <a:pt x="0" y="0"/>
                </a:moveTo>
                <a:lnTo>
                  <a:pt x="3325370" y="0"/>
                </a:lnTo>
                <a:lnTo>
                  <a:pt x="3318183" y="142905"/>
                </a:lnTo>
                <a:cubicBezTo>
                  <a:pt x="3233689" y="978328"/>
                  <a:pt x="2530939" y="1631820"/>
                  <a:pt x="1673347" y="1637102"/>
                </a:cubicBezTo>
                <a:cubicBezTo>
                  <a:pt x="815755" y="1642385"/>
                  <a:pt x="105008" y="997600"/>
                  <a:pt x="10229" y="163281"/>
                </a:cubicBezTo>
                <a:close/>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椭圆 10"/>
          <p:cNvSpPr/>
          <p:nvPr/>
        </p:nvSpPr>
        <p:spPr>
          <a:xfrm>
            <a:off x="1016635" y="2690495"/>
            <a:ext cx="1905000" cy="1905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654935" y="2004695"/>
            <a:ext cx="685800" cy="6858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654935" y="4595495"/>
            <a:ext cx="685800" cy="6858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776855" y="2025015"/>
            <a:ext cx="441960" cy="645160"/>
          </a:xfrm>
          <a:prstGeom prst="rect">
            <a:avLst/>
          </a:prstGeom>
          <a:noFill/>
        </p:spPr>
        <p:txBody>
          <a:bodyPr wrap="square" rtlCol="0">
            <a:spAutoFit/>
          </a:bodyPr>
          <a:lstStyle/>
          <a:p>
            <a:pPr algn="ctr"/>
            <a:r>
              <a:rPr lang="en-US" altLang="zh-CN" sz="3600">
                <a:solidFill>
                  <a:schemeClr val="bg1"/>
                </a:solidFill>
              </a:rPr>
              <a:t>1</a:t>
            </a:r>
          </a:p>
        </p:txBody>
      </p:sp>
      <p:sp>
        <p:nvSpPr>
          <p:cNvPr id="17" name="文本框 16"/>
          <p:cNvSpPr txBox="1"/>
          <p:nvPr/>
        </p:nvSpPr>
        <p:spPr>
          <a:xfrm>
            <a:off x="2776855" y="4615815"/>
            <a:ext cx="441960" cy="645160"/>
          </a:xfrm>
          <a:prstGeom prst="rect">
            <a:avLst/>
          </a:prstGeom>
          <a:noFill/>
        </p:spPr>
        <p:txBody>
          <a:bodyPr wrap="square" rtlCol="0">
            <a:spAutoFit/>
          </a:bodyPr>
          <a:lstStyle/>
          <a:p>
            <a:pPr algn="ctr"/>
            <a:r>
              <a:rPr lang="en-US" altLang="zh-CN" sz="3600" dirty="0">
                <a:solidFill>
                  <a:schemeClr val="bg1"/>
                </a:solidFill>
              </a:rPr>
              <a:t>2</a:t>
            </a:r>
          </a:p>
        </p:txBody>
      </p:sp>
      <p:sp>
        <p:nvSpPr>
          <p:cNvPr id="18" name="书本"/>
          <p:cNvSpPr/>
          <p:nvPr/>
        </p:nvSpPr>
        <p:spPr bwMode="auto">
          <a:xfrm>
            <a:off x="1511935" y="3185160"/>
            <a:ext cx="914400" cy="914400"/>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9" name="文本框 18"/>
          <p:cNvSpPr txBox="1"/>
          <p:nvPr/>
        </p:nvSpPr>
        <p:spPr>
          <a:xfrm>
            <a:off x="3648710" y="1736725"/>
            <a:ext cx="7558405" cy="1200329"/>
          </a:xfrm>
          <a:prstGeom prst="rect">
            <a:avLst/>
          </a:prstGeom>
          <a:noFill/>
        </p:spPr>
        <p:txBody>
          <a:bodyPr wrap="square" rtlCol="0">
            <a:spAutoFit/>
          </a:bodyPr>
          <a:lstStyle/>
          <a:p>
            <a:r>
              <a:rPr lang="zh-CN" altLang="en-US" b="1" dirty="0">
                <a:solidFill>
                  <a:schemeClr val="tx1">
                    <a:lumMod val="85000"/>
                    <a:lumOff val="15000"/>
                  </a:schemeClr>
                </a:solidFill>
                <a:latin typeface="Times New Roman" panose="02020603050405020304" pitchFamily="18" charset="0"/>
                <a:cs typeface="Times New Roman" panose="02020603050405020304" pitchFamily="18" charset="0"/>
              </a:rPr>
              <a:t>总结</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SMGCN</a:t>
            </a:r>
            <a:r>
              <a:rPr lang="zh-CN" altLang="zh-CN" sz="1800" kern="100" dirty="0">
                <a:effectLst/>
                <a:latin typeface="Times New Roman" panose="02020603050405020304" pitchFamily="18" charset="0"/>
                <a:cs typeface="Times New Roman" panose="02020603050405020304" pitchFamily="18" charset="0"/>
              </a:rPr>
              <a:t>需要</a:t>
            </a:r>
            <a:r>
              <a:rPr lang="zh-CN" altLang="zh-CN" sz="1800" b="1" kern="100" dirty="0">
                <a:effectLst/>
                <a:latin typeface="Times New Roman" panose="02020603050405020304" pitchFamily="18" charset="0"/>
                <a:cs typeface="Times New Roman" panose="02020603050405020304" pitchFamily="18" charset="0"/>
              </a:rPr>
              <a:t>快速训练部署的生产场景</a:t>
            </a:r>
            <a:r>
              <a:rPr lang="zh-CN" altLang="zh-CN" sz="1800" kern="100" dirty="0">
                <a:effectLst/>
                <a:latin typeface="Times New Roman" panose="02020603050405020304" pitchFamily="18" charset="0"/>
                <a:cs typeface="Times New Roman" panose="02020603050405020304" pitchFamily="18" charset="0"/>
              </a:rPr>
              <a:t>下理应成为首选</a:t>
            </a:r>
            <a:r>
              <a:rPr lang="zh-CN" altLang="en-US" sz="1800" kern="100" dirty="0">
                <a:effectLst/>
                <a:latin typeface="Times New Roman" panose="02020603050405020304" pitchFamily="18" charset="0"/>
                <a:cs typeface="Times New Roman" panose="02020603050405020304" pitchFamily="18" charset="0"/>
              </a:rPr>
              <a:t>；</a:t>
            </a:r>
            <a:endParaRPr lang="en-US" altLang="zh-CN" sz="1800" kern="100" dirty="0">
              <a:effectLst/>
              <a:latin typeface="Times New Roman" panose="02020603050405020304" pitchFamily="18" charset="0"/>
              <a:cs typeface="Times New Roman" panose="02020603050405020304" pitchFamily="18" charset="0"/>
            </a:endParaRPr>
          </a:p>
          <a:p>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kern="100" dirty="0">
                <a:solidFill>
                  <a:schemeClr val="tx1">
                    <a:lumMod val="85000"/>
                    <a:lumOff val="15000"/>
                  </a:schemeClr>
                </a:solidFill>
                <a:latin typeface="Times New Roman" panose="02020603050405020304" pitchFamily="18" charset="0"/>
                <a:cs typeface="Times New Roman" panose="02020603050405020304" pitchFamily="18" charset="0"/>
              </a:rPr>
              <a:t>SMGCN</a:t>
            </a:r>
            <a:r>
              <a:rPr lang="zh-CN" altLang="zh-CN" sz="1800" kern="100" dirty="0">
                <a:effectLst/>
                <a:latin typeface="Times New Roman" panose="02020603050405020304" pitchFamily="18" charset="0"/>
                <a:cs typeface="Times New Roman" panose="02020603050405020304" pitchFamily="18" charset="0"/>
              </a:rPr>
              <a:t>能预测出其他模型预测不了的草药</a:t>
            </a:r>
            <a:r>
              <a:rPr lang="zh-CN" altLang="en-US" kern="100" dirty="0">
                <a:latin typeface="Times New Roman" panose="02020603050405020304" pitchFamily="18" charset="0"/>
                <a:cs typeface="Times New Roman" panose="02020603050405020304" pitchFamily="18" charset="0"/>
              </a:rPr>
              <a:t>。</a:t>
            </a:r>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altLang="zh-CN" dirty="0">
                <a:solidFill>
                  <a:schemeClr val="tx1">
                    <a:lumMod val="85000"/>
                    <a:lumOff val="15000"/>
                  </a:schemeClr>
                </a:solidFill>
                <a:latin typeface="微软雅黑" panose="020B0503020204020204" charset="-122"/>
                <a:ea typeface="微软雅黑" panose="020B0503020204020204" charset="-122"/>
              </a:rPr>
              <a:t>   </a:t>
            </a:r>
            <a:endParaRPr lang="zh-CN" altLang="en-US" dirty="0">
              <a:solidFill>
                <a:schemeClr val="tx1">
                  <a:lumMod val="85000"/>
                  <a:lumOff val="15000"/>
                </a:schemeClr>
              </a:solidFill>
              <a:latin typeface="微软雅黑" panose="020B0503020204020204" charset="-122"/>
              <a:ea typeface="微软雅黑" panose="020B0503020204020204" charset="-122"/>
            </a:endParaRPr>
          </a:p>
        </p:txBody>
      </p:sp>
      <p:sp>
        <p:nvSpPr>
          <p:cNvPr id="2" name="文本框 1"/>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6-1</a:t>
            </a:r>
          </a:p>
        </p:txBody>
      </p:sp>
      <p:sp>
        <p:nvSpPr>
          <p:cNvPr id="5" name="文本框 4"/>
          <p:cNvSpPr txBox="1"/>
          <p:nvPr/>
        </p:nvSpPr>
        <p:spPr>
          <a:xfrm>
            <a:off x="807720" y="320675"/>
            <a:ext cx="1752600"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总结和展望</a:t>
            </a:r>
          </a:p>
        </p:txBody>
      </p:sp>
      <p:sp>
        <p:nvSpPr>
          <p:cNvPr id="4" name="灯片编号占位符 3">
            <a:extLst>
              <a:ext uri="{FF2B5EF4-FFF2-40B4-BE49-F238E27FC236}">
                <a16:creationId xmlns:a16="http://schemas.microsoft.com/office/drawing/2014/main" id="{4477788C-3E7E-45D8-B016-EF9ACEDF7AA8}"/>
              </a:ext>
            </a:extLst>
          </p:cNvPr>
          <p:cNvSpPr>
            <a:spLocks noGrp="1"/>
          </p:cNvSpPr>
          <p:nvPr>
            <p:ph type="sldNum" sz="quarter" idx="12"/>
          </p:nvPr>
        </p:nvSpPr>
        <p:spPr/>
        <p:txBody>
          <a:bodyPr/>
          <a:lstStyle/>
          <a:p>
            <a:fld id="{7D9BB5D0-35E4-459D-AEF3-FE4D7C45CC19}" type="slidenum">
              <a:rPr lang="zh-CN" altLang="en-US" smtClean="0"/>
              <a:t>35</a:t>
            </a:fld>
            <a:endParaRPr lang="zh-CN" altLang="en-US"/>
          </a:p>
        </p:txBody>
      </p:sp>
      <p:sp>
        <p:nvSpPr>
          <p:cNvPr id="3" name="文本框 2">
            <a:extLst>
              <a:ext uri="{FF2B5EF4-FFF2-40B4-BE49-F238E27FC236}">
                <a16:creationId xmlns:a16="http://schemas.microsoft.com/office/drawing/2014/main" id="{B5A82419-0BBC-4810-AFE5-DCC5ABF982CF}"/>
              </a:ext>
            </a:extLst>
          </p:cNvPr>
          <p:cNvSpPr txBox="1"/>
          <p:nvPr/>
        </p:nvSpPr>
        <p:spPr>
          <a:xfrm>
            <a:off x="3770631" y="4799310"/>
            <a:ext cx="8159798" cy="1754326"/>
          </a:xfrm>
          <a:prstGeom prst="rect">
            <a:avLst/>
          </a:prstGeom>
          <a:noFill/>
        </p:spPr>
        <p:txBody>
          <a:bodyPr wrap="square" rtlCol="0">
            <a:spAutoFit/>
          </a:bodyPr>
          <a:lstStyle/>
          <a:p>
            <a:r>
              <a:rPr lang="zh-CN" altLang="en-US" b="1" dirty="0"/>
              <a:t>展望</a:t>
            </a:r>
            <a:r>
              <a:rPr lang="zh-CN" altLang="en-US" dirty="0"/>
              <a:t>：推荐模型的效果提升不高，由于</a:t>
            </a:r>
            <a:r>
              <a:rPr lang="zh-CN" altLang="en-US" b="1" dirty="0"/>
              <a:t>安全性问题尚不能落地</a:t>
            </a:r>
            <a:r>
              <a:rPr lang="zh-CN" altLang="en-US" dirty="0"/>
              <a:t>；</a:t>
            </a:r>
            <a:endParaRPr lang="en-US" altLang="zh-CN" dirty="0"/>
          </a:p>
          <a:p>
            <a:endParaRPr lang="en-US" altLang="zh-CN" dirty="0"/>
          </a:p>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可能需要引入非线性神经网络来</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进行</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交互</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建模；</a:t>
            </a:r>
            <a:endParaRPr lang="en-US" altLang="zh-CN" dirty="0"/>
          </a:p>
          <a:p>
            <a:endParaRPr lang="en-US" altLang="zh-CN" dirty="0"/>
          </a:p>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可以从中药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推荐</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延拓到西药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，因为西药有更多药理</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和数据</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上的支撑</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61819" y="2263137"/>
            <a:ext cx="4336289" cy="707886"/>
          </a:xfrm>
          <a:prstGeom prst="rect">
            <a:avLst/>
          </a:prstGeom>
          <a:noFill/>
        </p:spPr>
        <p:txBody>
          <a:bodyPr wrap="square" rtlCol="0">
            <a:spAutoFit/>
          </a:bodyPr>
          <a:lstStyle/>
          <a:p>
            <a:pPr algn="ctr"/>
            <a:r>
              <a:rPr lang="zh-CN" altLang="en-US" sz="4000" dirty="0">
                <a:solidFill>
                  <a:srgbClr val="4B6075"/>
                </a:solidFill>
                <a:latin typeface="微软雅黑" panose="020B0503020204020204" pitchFamily="34" charset="-122"/>
                <a:ea typeface="微软雅黑" panose="020B0503020204020204" pitchFamily="34" charset="-122"/>
              </a:rPr>
              <a:t>感谢老师们的指导！</a:t>
            </a:r>
          </a:p>
        </p:txBody>
      </p:sp>
      <p:sp>
        <p:nvSpPr>
          <p:cNvPr id="3" name="灯片编号占位符 2">
            <a:extLst>
              <a:ext uri="{FF2B5EF4-FFF2-40B4-BE49-F238E27FC236}">
                <a16:creationId xmlns:a16="http://schemas.microsoft.com/office/drawing/2014/main" id="{7DFD231C-7145-4782-BD8E-6535D0D37016}"/>
              </a:ext>
            </a:extLst>
          </p:cNvPr>
          <p:cNvSpPr>
            <a:spLocks noGrp="1"/>
          </p:cNvSpPr>
          <p:nvPr>
            <p:ph type="sldNum" sz="quarter" idx="12"/>
          </p:nvPr>
        </p:nvSpPr>
        <p:spPr/>
        <p:txBody>
          <a:bodyPr/>
          <a:lstStyle/>
          <a:p>
            <a:fld id="{7D9BB5D0-35E4-459D-AEF3-FE4D7C45CC19}" type="slidenum">
              <a:rPr lang="zh-CN" altLang="en-US" smtClean="0"/>
              <a:t>36</a:t>
            </a:fld>
            <a:endParaRPr lang="zh-CN" altLang="en-US"/>
          </a:p>
        </p:txBody>
      </p:sp>
      <p:sp>
        <p:nvSpPr>
          <p:cNvPr id="11" name="文本框 10">
            <a:extLst>
              <a:ext uri="{FF2B5EF4-FFF2-40B4-BE49-F238E27FC236}">
                <a16:creationId xmlns:a16="http://schemas.microsoft.com/office/drawing/2014/main" id="{81505E4A-7009-4591-B3A7-4231DF82F039}"/>
              </a:ext>
            </a:extLst>
          </p:cNvPr>
          <p:cNvSpPr txBox="1"/>
          <p:nvPr/>
        </p:nvSpPr>
        <p:spPr>
          <a:xfrm>
            <a:off x="3048582" y="3246079"/>
            <a:ext cx="6097162" cy="369332"/>
          </a:xfrm>
          <a:prstGeom prst="rect">
            <a:avLst/>
          </a:prstGeom>
          <a:noFill/>
        </p:spPr>
        <p:txBody>
          <a:bodyPr wrap="square">
            <a:spAutoFit/>
          </a:bodyPr>
          <a:lstStyle/>
          <a:p>
            <a:pPr algn="ctr"/>
            <a:r>
              <a:rPr lang="zh-CN" altLang="en-US" sz="1800" b="1" dirty="0">
                <a:solidFill>
                  <a:schemeClr val="bg1"/>
                </a:solidFill>
                <a:latin typeface="微软雅黑" panose="020B0503020204020204" charset="-122"/>
                <a:ea typeface="微软雅黑" panose="020B0503020204020204" charset="-122"/>
              </a:rPr>
              <a:t>指导老师：张海波副教授</a:t>
            </a:r>
            <a:endParaRPr lang="zh-CN" altLang="zh-CN" sz="1800" b="1" dirty="0">
              <a:solidFill>
                <a:schemeClr val="bg1"/>
              </a:solidFill>
              <a:latin typeface="微软雅黑" panose="020B0503020204020204" charset="-122"/>
              <a:ea typeface="微软雅黑" panose="020B0503020204020204" charset="-122"/>
            </a:endParaRPr>
          </a:p>
        </p:txBody>
      </p:sp>
      <p:sp>
        <p:nvSpPr>
          <p:cNvPr id="8" name="文本框 7">
            <a:extLst>
              <a:ext uri="{FF2B5EF4-FFF2-40B4-BE49-F238E27FC236}">
                <a16:creationId xmlns:a16="http://schemas.microsoft.com/office/drawing/2014/main" id="{AE8F923E-8FFC-4652-BD0A-883998C728E7}"/>
              </a:ext>
            </a:extLst>
          </p:cNvPr>
          <p:cNvSpPr txBox="1"/>
          <p:nvPr/>
        </p:nvSpPr>
        <p:spPr>
          <a:xfrm>
            <a:off x="2605923" y="3802246"/>
            <a:ext cx="3490077"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答辩人：邹刘文（</a:t>
            </a:r>
            <a:r>
              <a:rPr lang="en-US" altLang="zh-CN" sz="2000" dirty="0">
                <a:latin typeface="黑体" panose="02010609060101010101" pitchFamily="49" charset="-122"/>
                <a:ea typeface="黑体" panose="02010609060101010101" pitchFamily="49" charset="-122"/>
              </a:rPr>
              <a:t>2017111093</a:t>
            </a:r>
            <a:r>
              <a:rPr lang="zh-CN" altLang="en-US" sz="2000" dirty="0">
                <a:latin typeface="黑体" panose="02010609060101010101" pitchFamily="49" charset="-122"/>
                <a:ea typeface="黑体" panose="02010609060101010101" pitchFamily="49" charset="-122"/>
              </a:rPr>
              <a:t>）</a:t>
            </a:r>
          </a:p>
        </p:txBody>
      </p:sp>
      <p:sp>
        <p:nvSpPr>
          <p:cNvPr id="9" name="文本框 8">
            <a:extLst>
              <a:ext uri="{FF2B5EF4-FFF2-40B4-BE49-F238E27FC236}">
                <a16:creationId xmlns:a16="http://schemas.microsoft.com/office/drawing/2014/main" id="{8728DC00-4ACA-4323-A6FB-5EABC3DCBA26}"/>
              </a:ext>
            </a:extLst>
          </p:cNvPr>
          <p:cNvSpPr txBox="1"/>
          <p:nvPr/>
        </p:nvSpPr>
        <p:spPr>
          <a:xfrm>
            <a:off x="6512483" y="3802246"/>
            <a:ext cx="307359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指导老师：张海波副教授</a:t>
            </a:r>
          </a:p>
        </p:txBody>
      </p:sp>
      <p:pic>
        <p:nvPicPr>
          <p:cNvPr id="17" name="图片 16">
            <a:extLst>
              <a:ext uri="{FF2B5EF4-FFF2-40B4-BE49-F238E27FC236}">
                <a16:creationId xmlns:a16="http://schemas.microsoft.com/office/drawing/2014/main" id="{58E52697-F353-4E9E-AF8F-7FB722C49C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7586" y="86741"/>
            <a:ext cx="1174414" cy="11405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1-1</a:t>
            </a:r>
          </a:p>
        </p:txBody>
      </p:sp>
      <p:sp>
        <p:nvSpPr>
          <p:cNvPr id="5" name="文本框 4"/>
          <p:cNvSpPr txBox="1"/>
          <p:nvPr/>
        </p:nvSpPr>
        <p:spPr>
          <a:xfrm>
            <a:off x="807720" y="320675"/>
            <a:ext cx="1752600"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选 题 背 景</a:t>
            </a:r>
          </a:p>
        </p:txBody>
      </p:sp>
      <p:sp>
        <p:nvSpPr>
          <p:cNvPr id="3" name="灯片编号占位符 2">
            <a:extLst>
              <a:ext uri="{FF2B5EF4-FFF2-40B4-BE49-F238E27FC236}">
                <a16:creationId xmlns:a16="http://schemas.microsoft.com/office/drawing/2014/main" id="{DAEA77E9-61F0-49C8-BE3B-70CA87042F22}"/>
              </a:ext>
            </a:extLst>
          </p:cNvPr>
          <p:cNvSpPr>
            <a:spLocks noGrp="1"/>
          </p:cNvSpPr>
          <p:nvPr>
            <p:ph type="sldNum" sz="quarter" idx="12"/>
          </p:nvPr>
        </p:nvSpPr>
        <p:spPr/>
        <p:txBody>
          <a:bodyPr/>
          <a:lstStyle/>
          <a:p>
            <a:fld id="{7D9BB5D0-35E4-459D-AEF3-FE4D7C45CC19}" type="slidenum">
              <a:rPr lang="zh-CN" altLang="en-US" smtClean="0"/>
              <a:t>4</a:t>
            </a:fld>
            <a:endParaRPr lang="zh-CN" altLang="en-US" dirty="0"/>
          </a:p>
        </p:txBody>
      </p:sp>
      <p:pic>
        <p:nvPicPr>
          <p:cNvPr id="13" name="图片 12">
            <a:extLst>
              <a:ext uri="{FF2B5EF4-FFF2-40B4-BE49-F238E27FC236}">
                <a16:creationId xmlns:a16="http://schemas.microsoft.com/office/drawing/2014/main" id="{1A8F5DF2-629F-456D-B789-BBEA5C401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83" t="1850" r="1485" b="7955"/>
          <a:stretch/>
        </p:blipFill>
        <p:spPr>
          <a:xfrm>
            <a:off x="798600" y="816123"/>
            <a:ext cx="2352313" cy="1717119"/>
          </a:xfrm>
          <a:prstGeom prst="rect">
            <a:avLst/>
          </a:prstGeom>
        </p:spPr>
      </p:pic>
      <p:pic>
        <p:nvPicPr>
          <p:cNvPr id="14" name="图片 13">
            <a:extLst>
              <a:ext uri="{FF2B5EF4-FFF2-40B4-BE49-F238E27FC236}">
                <a16:creationId xmlns:a16="http://schemas.microsoft.com/office/drawing/2014/main" id="{BF18082A-6BF9-4EF2-B57F-E8B71024A7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834" t="2486" r="9320" b="10030"/>
          <a:stretch/>
        </p:blipFill>
        <p:spPr>
          <a:xfrm>
            <a:off x="226263" y="1604727"/>
            <a:ext cx="2582656" cy="1577516"/>
          </a:xfrm>
          <a:prstGeom prst="rect">
            <a:avLst/>
          </a:prstGeom>
        </p:spPr>
      </p:pic>
      <p:pic>
        <p:nvPicPr>
          <p:cNvPr id="15" name="图片 14">
            <a:extLst>
              <a:ext uri="{FF2B5EF4-FFF2-40B4-BE49-F238E27FC236}">
                <a16:creationId xmlns:a16="http://schemas.microsoft.com/office/drawing/2014/main" id="{9D7DDBDB-83F2-4E79-95AF-0F2028CD5A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116" y="3912367"/>
            <a:ext cx="2246682" cy="1340906"/>
          </a:xfrm>
          <a:prstGeom prst="rect">
            <a:avLst/>
          </a:prstGeom>
        </p:spPr>
      </p:pic>
      <p:pic>
        <p:nvPicPr>
          <p:cNvPr id="16" name="图片 15">
            <a:extLst>
              <a:ext uri="{FF2B5EF4-FFF2-40B4-BE49-F238E27FC236}">
                <a16:creationId xmlns:a16="http://schemas.microsoft.com/office/drawing/2014/main" id="{ECC67825-A293-4DF7-B09E-A1810B90A0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1256" y="1869917"/>
            <a:ext cx="1967117" cy="2452339"/>
          </a:xfrm>
          <a:prstGeom prst="rect">
            <a:avLst/>
          </a:prstGeom>
        </p:spPr>
      </p:pic>
      <p:sp>
        <p:nvSpPr>
          <p:cNvPr id="18" name="文本框 17">
            <a:extLst>
              <a:ext uri="{FF2B5EF4-FFF2-40B4-BE49-F238E27FC236}">
                <a16:creationId xmlns:a16="http://schemas.microsoft.com/office/drawing/2014/main" id="{D2EE5CB5-FD42-45CC-802C-C371732BCA38}"/>
              </a:ext>
            </a:extLst>
          </p:cNvPr>
          <p:cNvSpPr txBox="1"/>
          <p:nvPr/>
        </p:nvSpPr>
        <p:spPr>
          <a:xfrm>
            <a:off x="283297" y="3330771"/>
            <a:ext cx="3099187"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传统中成药治疗新冠状肺炎</a:t>
            </a:r>
          </a:p>
        </p:txBody>
      </p:sp>
      <p:sp>
        <p:nvSpPr>
          <p:cNvPr id="19" name="文本框 18">
            <a:extLst>
              <a:ext uri="{FF2B5EF4-FFF2-40B4-BE49-F238E27FC236}">
                <a16:creationId xmlns:a16="http://schemas.microsoft.com/office/drawing/2014/main" id="{D0973337-CD23-431B-9D73-685321E8D865}"/>
              </a:ext>
            </a:extLst>
          </p:cNvPr>
          <p:cNvSpPr txBox="1"/>
          <p:nvPr/>
        </p:nvSpPr>
        <p:spPr>
          <a:xfrm>
            <a:off x="3381255" y="4417565"/>
            <a:ext cx="2140045"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屠呦呦团队提取青蒿素拯救百万</a:t>
            </a:r>
            <a:r>
              <a:rPr lang="zh-CN" altLang="en-US" b="0" i="0" dirty="0">
                <a:solidFill>
                  <a:srgbClr val="333333"/>
                </a:solidFill>
                <a:effectLst/>
                <a:latin typeface="宋体" panose="02010600030101010101" pitchFamily="2" charset="-122"/>
                <a:ea typeface="宋体" panose="02010600030101010101" pitchFamily="2" charset="-122"/>
              </a:rPr>
              <a:t>疟疾患者</a:t>
            </a:r>
            <a:endParaRPr lang="zh-CN" altLang="en-US"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ACFA1BF6-7A96-4AFB-B39A-5A4BA5D6AAFD}"/>
              </a:ext>
            </a:extLst>
          </p:cNvPr>
          <p:cNvSpPr txBox="1"/>
          <p:nvPr/>
        </p:nvSpPr>
        <p:spPr>
          <a:xfrm>
            <a:off x="516531" y="5472440"/>
            <a:ext cx="263438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拔火罐风靡里约奥运会</a:t>
            </a:r>
          </a:p>
        </p:txBody>
      </p:sp>
      <p:sp>
        <p:nvSpPr>
          <p:cNvPr id="22" name="文本框 21">
            <a:extLst>
              <a:ext uri="{FF2B5EF4-FFF2-40B4-BE49-F238E27FC236}">
                <a16:creationId xmlns:a16="http://schemas.microsoft.com/office/drawing/2014/main" id="{2129820A-1F18-4242-A566-1BEEF2C07892}"/>
              </a:ext>
            </a:extLst>
          </p:cNvPr>
          <p:cNvSpPr txBox="1"/>
          <p:nvPr/>
        </p:nvSpPr>
        <p:spPr>
          <a:xfrm>
            <a:off x="6553281" y="1757905"/>
            <a:ext cx="4190841" cy="1711366"/>
          </a:xfrm>
          <a:prstGeom prst="rect">
            <a:avLst/>
          </a:prstGeom>
          <a:noFill/>
        </p:spPr>
        <p:txBody>
          <a:bodyPr wrap="square">
            <a:spAutoFit/>
          </a:bodyPr>
          <a:lstStyle/>
          <a:p>
            <a:pPr indent="304800">
              <a:lnSpc>
                <a:spcPct val="150000"/>
              </a:lnSpc>
              <a:tabLst>
                <a:tab pos="3067050" algn="ctr"/>
                <a:tab pos="6134100" algn="r"/>
              </a:tabLst>
            </a:pP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中药</a:t>
            </a:r>
            <a:r>
              <a:rPr lang="zh-CN" altLang="en-US" kern="100" dirty="0">
                <a:latin typeface="宋体" panose="02010600030101010101" pitchFamily="2" charset="-122"/>
                <a:ea typeface="宋体" panose="02010600030101010101" pitchFamily="2" charset="-122"/>
                <a:cs typeface="Times New Roman" panose="02020603050405020304" pitchFamily="18" charset="0"/>
              </a:rPr>
              <a:t>具有</a:t>
            </a: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神奇的疗效，然而</a:t>
            </a:r>
            <a:r>
              <a:rPr lang="zh-CN" altLang="zh-CN" kern="100" dirty="0">
                <a:latin typeface="宋体" panose="02010600030101010101" pitchFamily="2" charset="-122"/>
                <a:ea typeface="宋体" panose="02010600030101010101" pitchFamily="2" charset="-122"/>
                <a:cs typeface="Times New Roman" panose="02020603050405020304" pitchFamily="18" charset="0"/>
              </a:rPr>
              <a:t>中医药类似于黑箱</a:t>
            </a:r>
            <a:r>
              <a:rPr lang="zh-CN" altLang="en-US" kern="100" dirty="0">
                <a:latin typeface="宋体" panose="02010600030101010101" pitchFamily="2" charset="-122"/>
                <a:ea typeface="宋体" panose="02010600030101010101" pitchFamily="2" charset="-122"/>
                <a:cs typeface="Times New Roman" panose="02020603050405020304" pitchFamily="18" charset="0"/>
              </a:rPr>
              <a:t>的</a:t>
            </a:r>
            <a:r>
              <a:rPr lang="zh-CN" altLang="zh-CN" kern="100" dirty="0">
                <a:latin typeface="宋体" panose="02010600030101010101" pitchFamily="2" charset="-122"/>
                <a:ea typeface="宋体" panose="02010600030101010101" pitchFamily="2" charset="-122"/>
                <a:cs typeface="Times New Roman" panose="02020603050405020304" pitchFamily="18" charset="0"/>
              </a:rPr>
              <a:t>药理性质，</a:t>
            </a: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在我国现代化的医疗体系中未受到长足的重视。</a:t>
            </a:r>
            <a:endParaRPr lang="zh-CN" altLang="en-US" dirty="0">
              <a:latin typeface="宋体" panose="02010600030101010101" pitchFamily="2" charset="-122"/>
              <a:ea typeface="宋体" panose="02010600030101010101" pitchFamily="2" charset="-122"/>
            </a:endParaRPr>
          </a:p>
          <a:p>
            <a:pPr indent="304800">
              <a:lnSpc>
                <a:spcPct val="150000"/>
              </a:lnSpc>
              <a:tabLst>
                <a:tab pos="3067050" algn="ctr"/>
                <a:tab pos="6134100" algn="r"/>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21" name="图片 20">
            <a:extLst>
              <a:ext uri="{FF2B5EF4-FFF2-40B4-BE49-F238E27FC236}">
                <a16:creationId xmlns:a16="http://schemas.microsoft.com/office/drawing/2014/main" id="{6BEF1CE8-A855-4F0B-8C6E-B7CA40309F76}"/>
              </a:ext>
            </a:extLst>
          </p:cNvPr>
          <p:cNvPicPr/>
          <p:nvPr/>
        </p:nvPicPr>
        <p:blipFill>
          <a:blip r:embed="rId7"/>
          <a:stretch>
            <a:fillRect/>
          </a:stretch>
        </p:blipFill>
        <p:spPr>
          <a:xfrm>
            <a:off x="6523838" y="3314575"/>
            <a:ext cx="4608884" cy="2514695"/>
          </a:xfrm>
          <a:prstGeom prst="rect">
            <a:avLst/>
          </a:prstGeom>
          <a:noFill/>
          <a:ln>
            <a:noFill/>
          </a:ln>
        </p:spPr>
      </p:pic>
      <p:sp>
        <p:nvSpPr>
          <p:cNvPr id="24" name="文本框 23">
            <a:extLst>
              <a:ext uri="{FF2B5EF4-FFF2-40B4-BE49-F238E27FC236}">
                <a16:creationId xmlns:a16="http://schemas.microsoft.com/office/drawing/2014/main" id="{E255D022-673D-4826-8ADB-A4BA3BBF0F8E}"/>
              </a:ext>
            </a:extLst>
          </p:cNvPr>
          <p:cNvSpPr txBox="1"/>
          <p:nvPr/>
        </p:nvSpPr>
        <p:spPr>
          <a:xfrm>
            <a:off x="6621321" y="5912716"/>
            <a:ext cx="5013815" cy="646331"/>
          </a:xfrm>
          <a:prstGeom prst="rect">
            <a:avLst/>
          </a:prstGeom>
          <a:noFill/>
        </p:spPr>
        <p:txBody>
          <a:bodyPr wrap="square">
            <a:spAutoFit/>
          </a:bodyPr>
          <a:lstStyle/>
          <a:p>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用</a:t>
            </a:r>
            <a:r>
              <a:rPr lang="zh-CN" altLang="zh-CN" b="1" kern="100" dirty="0">
                <a:effectLst/>
                <a:latin typeface="宋体" panose="02010600030101010101" pitchFamily="2" charset="-122"/>
                <a:ea typeface="宋体" panose="02010600030101010101" pitchFamily="2" charset="-122"/>
                <a:cs typeface="Times New Roman" panose="02020603050405020304" pitchFamily="18" charset="0"/>
              </a:rPr>
              <a:t>计算机技术</a:t>
            </a: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将</a:t>
            </a:r>
            <a:r>
              <a:rPr lang="zh-CN" altLang="en-US" b="1" kern="100" dirty="0">
                <a:latin typeface="宋体" panose="02010600030101010101" pitchFamily="2" charset="-122"/>
                <a:ea typeface="宋体" panose="02010600030101010101" pitchFamily="2" charset="-122"/>
                <a:cs typeface="Times New Roman" panose="02020603050405020304" pitchFamily="18" charset="0"/>
              </a:rPr>
              <a:t>中医问诊过程</a:t>
            </a:r>
            <a:r>
              <a:rPr lang="zh-CN" altLang="zh-CN" b="1" kern="100" dirty="0">
                <a:effectLst/>
                <a:latin typeface="宋体" panose="02010600030101010101" pitchFamily="2" charset="-122"/>
                <a:ea typeface="宋体" panose="02010600030101010101" pitchFamily="2" charset="-122"/>
                <a:cs typeface="Times New Roman" panose="02020603050405020304" pitchFamily="18" charset="0"/>
              </a:rPr>
              <a:t>建模</a:t>
            </a: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为</a:t>
            </a:r>
            <a:r>
              <a:rPr lang="zh-CN" altLang="zh-CN" b="1" kern="100" dirty="0">
                <a:effectLst/>
                <a:latin typeface="宋体" panose="02010600030101010101" pitchFamily="2" charset="-122"/>
                <a:ea typeface="宋体" panose="02010600030101010101" pitchFamily="2" charset="-122"/>
                <a:cs typeface="Times New Roman" panose="02020603050405020304" pitchFamily="18" charset="0"/>
              </a:rPr>
              <a:t>中药推荐问题</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kern="100" dirty="0">
                <a:latin typeface="宋体" panose="02010600030101010101" pitchFamily="2" charset="-122"/>
                <a:ea typeface="宋体" panose="02010600030101010101" pitchFamily="2" charset="-122"/>
                <a:cs typeface="Times New Roman" panose="02020603050405020304" pitchFamily="18" charset="0"/>
              </a:rPr>
              <a:t>即</a:t>
            </a: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根据一组症状来推荐一组中药。</a:t>
            </a:r>
            <a:endParaRPr lang="zh-CN" altLang="en-US" dirty="0">
              <a:latin typeface="宋体" panose="02010600030101010101" pitchFamily="2" charset="-122"/>
              <a:ea typeface="宋体" panose="02010600030101010101" pitchFamily="2" charset="-122"/>
            </a:endParaRPr>
          </a:p>
        </p:txBody>
      </p:sp>
      <p:sp>
        <p:nvSpPr>
          <p:cNvPr id="25" name="圆角矩形 5">
            <a:extLst>
              <a:ext uri="{FF2B5EF4-FFF2-40B4-BE49-F238E27FC236}">
                <a16:creationId xmlns:a16="http://schemas.microsoft.com/office/drawing/2014/main" id="{EA8C3879-4B6F-4911-8140-419DD092E3A0}"/>
              </a:ext>
            </a:extLst>
          </p:cNvPr>
          <p:cNvSpPr/>
          <p:nvPr/>
        </p:nvSpPr>
        <p:spPr>
          <a:xfrm>
            <a:off x="6726023" y="154211"/>
            <a:ext cx="4258910" cy="555769"/>
          </a:xfrm>
          <a:prstGeom prst="roundRect">
            <a:avLst>
              <a:gd name="adj" fmla="val 9741"/>
            </a:avLst>
          </a:prstGeom>
          <a:solidFill>
            <a:srgbClr val="333F50"/>
          </a:solidFill>
          <a:ln w="381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不同医生可能会给出不一致的处方建议</a:t>
            </a:r>
            <a:endParaRPr lang="zh-CN" altLang="en-US" sz="2000" dirty="0">
              <a:latin typeface="微软雅黑" panose="020B0503020204020204" pitchFamily="34" charset="-122"/>
              <a:ea typeface="微软雅黑" panose="020B0503020204020204" pitchFamily="34" charset="-122"/>
            </a:endParaRPr>
          </a:p>
        </p:txBody>
      </p:sp>
      <p:sp>
        <p:nvSpPr>
          <p:cNvPr id="26" name="圆角矩形 5">
            <a:extLst>
              <a:ext uri="{FF2B5EF4-FFF2-40B4-BE49-F238E27FC236}">
                <a16:creationId xmlns:a16="http://schemas.microsoft.com/office/drawing/2014/main" id="{F696EAD1-C9E7-4400-A12C-050F8A94460E}"/>
              </a:ext>
            </a:extLst>
          </p:cNvPr>
          <p:cNvSpPr/>
          <p:nvPr/>
        </p:nvSpPr>
        <p:spPr>
          <a:xfrm>
            <a:off x="6726023" y="945284"/>
            <a:ext cx="4098366" cy="646331"/>
          </a:xfrm>
          <a:prstGeom prst="roundRect">
            <a:avLst>
              <a:gd name="adj" fmla="val 9741"/>
            </a:avLst>
          </a:prstGeom>
          <a:solidFill>
            <a:srgbClr val="333F50"/>
          </a:solidFill>
          <a:ln w="381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同一处方</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对不同</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患者的治疗有所不同</a:t>
            </a:r>
            <a:endParaRPr lang="zh-CN" altLang="en-US" sz="2000" dirty="0">
              <a:latin typeface="微软雅黑" panose="020B0503020204020204" pitchFamily="34" charset="-122"/>
              <a:ea typeface="微软雅黑" panose="020B0503020204020204" pitchFamily="34" charset="-122"/>
            </a:endParaRPr>
          </a:p>
        </p:txBody>
      </p:sp>
      <p:sp>
        <p:nvSpPr>
          <p:cNvPr id="27" name="左中括号 26">
            <a:extLst>
              <a:ext uri="{FF2B5EF4-FFF2-40B4-BE49-F238E27FC236}">
                <a16:creationId xmlns:a16="http://schemas.microsoft.com/office/drawing/2014/main" id="{9713952D-470B-4950-87A5-9F466D3AC633}"/>
              </a:ext>
            </a:extLst>
          </p:cNvPr>
          <p:cNvSpPr/>
          <p:nvPr/>
        </p:nvSpPr>
        <p:spPr>
          <a:xfrm>
            <a:off x="6364158" y="327730"/>
            <a:ext cx="189123" cy="1109138"/>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1-2</a:t>
            </a:r>
          </a:p>
        </p:txBody>
      </p:sp>
      <p:sp>
        <p:nvSpPr>
          <p:cNvPr id="5" name="文本框 4"/>
          <p:cNvSpPr txBox="1"/>
          <p:nvPr/>
        </p:nvSpPr>
        <p:spPr>
          <a:xfrm>
            <a:off x="807720" y="320675"/>
            <a:ext cx="1752600"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选 题 意 义</a:t>
            </a:r>
          </a:p>
        </p:txBody>
      </p:sp>
      <p:cxnSp>
        <p:nvCxnSpPr>
          <p:cNvPr id="3" name="直接连接符 2"/>
          <p:cNvCxnSpPr/>
          <p:nvPr/>
        </p:nvCxnSpPr>
        <p:spPr>
          <a:xfrm>
            <a:off x="3547658" y="1282312"/>
            <a:ext cx="0" cy="108204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95395" y="2912489"/>
            <a:ext cx="7558405" cy="369332"/>
          </a:xfrm>
          <a:prstGeom prst="rect">
            <a:avLst/>
          </a:prstGeom>
          <a:noFill/>
        </p:spPr>
        <p:txBody>
          <a:bodyPr wrap="square" rtlCol="0">
            <a:spAutoFit/>
          </a:bodyPr>
          <a:lstStyle/>
          <a:p>
            <a:r>
              <a:rPr lang="zh-CN" altLang="en-US" dirty="0">
                <a:solidFill>
                  <a:schemeClr val="tx1">
                    <a:lumMod val="75000"/>
                    <a:lumOff val="25000"/>
                  </a:schemeClr>
                </a:solidFill>
                <a:latin typeface="宋体" panose="02010600030101010101" pitchFamily="2" charset="-122"/>
                <a:ea typeface="宋体" panose="02010600030101010101" pitchFamily="2" charset="-122"/>
              </a:rPr>
              <a:t>帮助普通人通过饮食来辅助疾病的预防和诊断</a:t>
            </a:r>
          </a:p>
        </p:txBody>
      </p:sp>
      <p:sp>
        <p:nvSpPr>
          <p:cNvPr id="19" name="文本框 18"/>
          <p:cNvSpPr txBox="1"/>
          <p:nvPr/>
        </p:nvSpPr>
        <p:spPr>
          <a:xfrm>
            <a:off x="3795394" y="4172754"/>
            <a:ext cx="7558405" cy="646331"/>
          </a:xfrm>
          <a:prstGeom prst="rect">
            <a:avLst/>
          </a:prstGeom>
          <a:noFill/>
        </p:spPr>
        <p:txBody>
          <a:bodyPr wrap="square" rtlCol="0">
            <a:spAutoFit/>
          </a:bodyPr>
          <a:lstStyle/>
          <a:p>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将杂乱的中医问诊过程标准化、可重复化</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使得中医成为屠呦呦女士所说的</a:t>
            </a:r>
            <a:r>
              <a:rPr lang="en-US" altLang="zh-CN" kern="100" dirty="0">
                <a:effectLst/>
                <a:latin typeface="宋体" panose="02010600030101010101" pitchFamily="2" charset="-122"/>
                <a:ea typeface="宋体" panose="02010600030101010101" pitchFamily="2" charset="-122"/>
              </a:rPr>
              <a:t>“</a:t>
            </a: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中国献给世界的礼物</a:t>
            </a:r>
            <a:r>
              <a:rPr lang="en-US" altLang="zh-CN" kern="100" dirty="0">
                <a:effectLst/>
                <a:latin typeface="宋体" panose="02010600030101010101" pitchFamily="2" charset="-122"/>
                <a:ea typeface="宋体" panose="02010600030101010101" pitchFamily="2" charset="-122"/>
              </a:rPr>
              <a:t>”</a:t>
            </a:r>
            <a:endParaRPr lang="zh-CN" altLang="en-US" dirty="0">
              <a:solidFill>
                <a:schemeClr val="tx1">
                  <a:lumMod val="85000"/>
                  <a:lumOff val="15000"/>
                </a:schemeClr>
              </a:solidFill>
              <a:latin typeface="宋体" panose="02010600030101010101" pitchFamily="2" charset="-122"/>
              <a:ea typeface="宋体" panose="02010600030101010101" pitchFamily="2" charset="-122"/>
            </a:endParaRPr>
          </a:p>
        </p:txBody>
      </p:sp>
      <p:cxnSp>
        <p:nvCxnSpPr>
          <p:cNvPr id="22" name="直接连接符 21"/>
          <p:cNvCxnSpPr/>
          <p:nvPr/>
        </p:nvCxnSpPr>
        <p:spPr>
          <a:xfrm>
            <a:off x="3550838" y="2616501"/>
            <a:ext cx="0" cy="108204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555259" y="4068459"/>
            <a:ext cx="0" cy="108204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灯片编号占位符 8">
            <a:extLst>
              <a:ext uri="{FF2B5EF4-FFF2-40B4-BE49-F238E27FC236}">
                <a16:creationId xmlns:a16="http://schemas.microsoft.com/office/drawing/2014/main" id="{4B9C6843-112F-4452-92A1-49F18533AE05}"/>
              </a:ext>
            </a:extLst>
          </p:cNvPr>
          <p:cNvSpPr>
            <a:spLocks noGrp="1"/>
          </p:cNvSpPr>
          <p:nvPr>
            <p:ph type="sldNum" sz="quarter" idx="12"/>
          </p:nvPr>
        </p:nvSpPr>
        <p:spPr/>
        <p:txBody>
          <a:bodyPr/>
          <a:lstStyle/>
          <a:p>
            <a:fld id="{7D9BB5D0-35E4-459D-AEF3-FE4D7C45CC19}" type="slidenum">
              <a:rPr lang="zh-CN" altLang="en-US" smtClean="0"/>
              <a:t>5</a:t>
            </a:fld>
            <a:endParaRPr lang="zh-CN" altLang="en-US"/>
          </a:p>
        </p:txBody>
      </p:sp>
      <p:sp>
        <p:nvSpPr>
          <p:cNvPr id="10" name="文本框 9">
            <a:extLst>
              <a:ext uri="{FF2B5EF4-FFF2-40B4-BE49-F238E27FC236}">
                <a16:creationId xmlns:a16="http://schemas.microsoft.com/office/drawing/2014/main" id="{CBD78811-92B5-4D2A-8731-7802813A7217}"/>
              </a:ext>
            </a:extLst>
          </p:cNvPr>
          <p:cNvSpPr txBox="1"/>
          <p:nvPr/>
        </p:nvSpPr>
        <p:spPr>
          <a:xfrm>
            <a:off x="3795394" y="1697978"/>
            <a:ext cx="6422108"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为专家开具处方提供合理建议，实现不同专家之间的知识共享</a:t>
            </a:r>
          </a:p>
        </p:txBody>
      </p:sp>
      <p:sp>
        <p:nvSpPr>
          <p:cNvPr id="18" name="文本框 17">
            <a:extLst>
              <a:ext uri="{FF2B5EF4-FFF2-40B4-BE49-F238E27FC236}">
                <a16:creationId xmlns:a16="http://schemas.microsoft.com/office/drawing/2014/main" id="{03EB726C-E51F-4374-9BD8-CEF52719F2F6}"/>
              </a:ext>
            </a:extLst>
          </p:cNvPr>
          <p:cNvSpPr txBox="1"/>
          <p:nvPr/>
        </p:nvSpPr>
        <p:spPr>
          <a:xfrm>
            <a:off x="1274950" y="1621034"/>
            <a:ext cx="2148840" cy="400110"/>
          </a:xfrm>
          <a:prstGeom prst="rect">
            <a:avLst/>
          </a:prstGeom>
          <a:solidFill>
            <a:schemeClr val="tx2">
              <a:lumMod val="75000"/>
            </a:schemeClr>
          </a:solidFill>
        </p:spPr>
        <p:txBody>
          <a:bodyPr wrap="square" rtlCol="0">
            <a:spAutoFit/>
          </a:bodyPr>
          <a:lstStyle/>
          <a:p>
            <a:pPr algn="ctr"/>
            <a:r>
              <a:rPr lang="zh-CN" altLang="en-US" sz="2000" dirty="0">
                <a:solidFill>
                  <a:schemeClr val="bg1"/>
                </a:solidFill>
                <a:latin typeface="微软雅黑" panose="020B0503020204020204" charset="-122"/>
                <a:ea typeface="微软雅黑" panose="020B0503020204020204" charset="-122"/>
              </a:rPr>
              <a:t>医生</a:t>
            </a:r>
            <a:endParaRPr lang="zh-CN" altLang="en-US" sz="2400" dirty="0">
              <a:solidFill>
                <a:schemeClr val="bg1"/>
              </a:solidFill>
              <a:latin typeface="微软雅黑" panose="020B0503020204020204" charset="-122"/>
              <a:ea typeface="微软雅黑" panose="020B0503020204020204" charset="-122"/>
            </a:endParaRPr>
          </a:p>
        </p:txBody>
      </p:sp>
      <p:sp>
        <p:nvSpPr>
          <p:cNvPr id="21" name="文本框 20">
            <a:extLst>
              <a:ext uri="{FF2B5EF4-FFF2-40B4-BE49-F238E27FC236}">
                <a16:creationId xmlns:a16="http://schemas.microsoft.com/office/drawing/2014/main" id="{9380FEF8-283A-4B8C-91F7-7DC6D0A911F9}"/>
              </a:ext>
            </a:extLst>
          </p:cNvPr>
          <p:cNvSpPr txBox="1"/>
          <p:nvPr/>
        </p:nvSpPr>
        <p:spPr>
          <a:xfrm>
            <a:off x="1274950" y="2866322"/>
            <a:ext cx="2148840" cy="400110"/>
          </a:xfrm>
          <a:prstGeom prst="rect">
            <a:avLst/>
          </a:prstGeom>
          <a:solidFill>
            <a:schemeClr val="tx2">
              <a:lumMod val="75000"/>
            </a:schemeClr>
          </a:solidFill>
        </p:spPr>
        <p:txBody>
          <a:bodyPr wrap="square" rtlCol="0">
            <a:spAutoFit/>
          </a:bodyPr>
          <a:lstStyle/>
          <a:p>
            <a:pPr algn="ctr"/>
            <a:r>
              <a:rPr lang="zh-CN" altLang="en-US" sz="2000" dirty="0">
                <a:solidFill>
                  <a:schemeClr val="bg1"/>
                </a:solidFill>
                <a:latin typeface="微软雅黑" panose="020B0503020204020204" charset="-122"/>
                <a:ea typeface="微软雅黑" panose="020B0503020204020204" charset="-122"/>
              </a:rPr>
              <a:t>病人</a:t>
            </a:r>
          </a:p>
        </p:txBody>
      </p:sp>
      <p:sp>
        <p:nvSpPr>
          <p:cNvPr id="24" name="文本框 23">
            <a:extLst>
              <a:ext uri="{FF2B5EF4-FFF2-40B4-BE49-F238E27FC236}">
                <a16:creationId xmlns:a16="http://schemas.microsoft.com/office/drawing/2014/main" id="{95D622B5-92BB-4FC5-9518-D0913B4CB6B0}"/>
              </a:ext>
            </a:extLst>
          </p:cNvPr>
          <p:cNvSpPr txBox="1"/>
          <p:nvPr/>
        </p:nvSpPr>
        <p:spPr>
          <a:xfrm>
            <a:off x="1274950" y="4285047"/>
            <a:ext cx="2148840" cy="400110"/>
          </a:xfrm>
          <a:prstGeom prst="rect">
            <a:avLst/>
          </a:prstGeom>
          <a:solidFill>
            <a:schemeClr val="tx2">
              <a:lumMod val="75000"/>
            </a:schemeClr>
          </a:solidFill>
        </p:spPr>
        <p:txBody>
          <a:bodyPr wrap="square" rtlCol="0">
            <a:spAutoFit/>
          </a:bodyPr>
          <a:lstStyle/>
          <a:p>
            <a:pPr algn="ctr"/>
            <a:r>
              <a:rPr lang="zh-CN" altLang="en-US" sz="2000" dirty="0">
                <a:solidFill>
                  <a:schemeClr val="bg1"/>
                </a:solidFill>
                <a:latin typeface="微软雅黑" panose="020B0503020204020204" charset="-122"/>
                <a:ea typeface="微软雅黑" panose="020B0503020204020204" charset="-122"/>
              </a:rPr>
              <a:t>中医学</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1-3</a:t>
            </a:r>
          </a:p>
        </p:txBody>
      </p:sp>
      <p:sp>
        <p:nvSpPr>
          <p:cNvPr id="3" name="文本框 2"/>
          <p:cNvSpPr txBox="1"/>
          <p:nvPr/>
        </p:nvSpPr>
        <p:spPr>
          <a:xfrm>
            <a:off x="807720" y="320675"/>
            <a:ext cx="2545080"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研究现状</a:t>
            </a:r>
          </a:p>
        </p:txBody>
      </p:sp>
      <p:sp>
        <p:nvSpPr>
          <p:cNvPr id="5" name="灯片编号占位符 4">
            <a:extLst>
              <a:ext uri="{FF2B5EF4-FFF2-40B4-BE49-F238E27FC236}">
                <a16:creationId xmlns:a16="http://schemas.microsoft.com/office/drawing/2014/main" id="{0D7F36F8-B393-49C6-B038-529BD4710365}"/>
              </a:ext>
            </a:extLst>
          </p:cNvPr>
          <p:cNvSpPr>
            <a:spLocks noGrp="1"/>
          </p:cNvSpPr>
          <p:nvPr>
            <p:ph type="sldNum" sz="quarter" idx="12"/>
          </p:nvPr>
        </p:nvSpPr>
        <p:spPr/>
        <p:txBody>
          <a:bodyPr/>
          <a:lstStyle/>
          <a:p>
            <a:fld id="{7D9BB5D0-35E4-459D-AEF3-FE4D7C45CC19}" type="slidenum">
              <a:rPr lang="zh-CN" altLang="en-US" smtClean="0"/>
              <a:t>6</a:t>
            </a:fld>
            <a:endParaRPr lang="zh-CN" altLang="en-US"/>
          </a:p>
        </p:txBody>
      </p:sp>
      <p:pic>
        <p:nvPicPr>
          <p:cNvPr id="18" name="图片 17">
            <a:extLst>
              <a:ext uri="{FF2B5EF4-FFF2-40B4-BE49-F238E27FC236}">
                <a16:creationId xmlns:a16="http://schemas.microsoft.com/office/drawing/2014/main" id="{B107B811-DF9B-4096-8A72-BA7110237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392" y="1050878"/>
            <a:ext cx="8013216" cy="4261018"/>
          </a:xfrm>
          <a:prstGeom prst="rect">
            <a:avLst/>
          </a:prstGeom>
        </p:spPr>
      </p:pic>
    </p:spTree>
    <p:extLst>
      <p:ext uri="{BB962C8B-B14F-4D97-AF65-F5344CB8AC3E}">
        <p14:creationId xmlns:p14="http://schemas.microsoft.com/office/powerpoint/2010/main" val="3796939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42360" y="2210435"/>
            <a:ext cx="1752600" cy="1858645"/>
          </a:xfrm>
          <a:prstGeom prst="rect">
            <a:avLst/>
          </a:prstGeom>
          <a:solidFill>
            <a:schemeClr val="tx2">
              <a:lumMod val="75000"/>
            </a:schemeClr>
          </a:solidFill>
        </p:spPr>
        <p:txBody>
          <a:bodyPr wrap="square" rtlCol="0">
            <a:spAutoFit/>
          </a:bodyPr>
          <a:lstStyle/>
          <a:p>
            <a:pPr algn="ctr"/>
            <a:r>
              <a:rPr lang="en-US" altLang="zh-CN" sz="11500" dirty="0">
                <a:solidFill>
                  <a:schemeClr val="bg1"/>
                </a:solidFill>
                <a:latin typeface="Impact" panose="020B0806030902050204" charset="0"/>
              </a:rPr>
              <a:t>2</a:t>
            </a:r>
          </a:p>
        </p:txBody>
      </p:sp>
      <p:sp>
        <p:nvSpPr>
          <p:cNvPr id="5" name="文本框 4"/>
          <p:cNvSpPr txBox="1"/>
          <p:nvPr/>
        </p:nvSpPr>
        <p:spPr>
          <a:xfrm>
            <a:off x="5532120" y="2354582"/>
            <a:ext cx="2795202" cy="523220"/>
          </a:xfrm>
          <a:prstGeom prst="rect">
            <a:avLst/>
          </a:prstGeom>
          <a:noFill/>
        </p:spPr>
        <p:txBody>
          <a:bodyPr wrap="square" rtlCol="0">
            <a:spAutoFit/>
          </a:bodyPr>
          <a:lstStyle/>
          <a:p>
            <a:r>
              <a:rPr lang="zh-CN" altLang="en-US" sz="2800" b="1" dirty="0">
                <a:solidFill>
                  <a:schemeClr val="tx1">
                    <a:lumMod val="85000"/>
                    <a:lumOff val="15000"/>
                  </a:schemeClr>
                </a:solidFill>
                <a:latin typeface="微软雅黑" panose="020B0503020204020204" charset="-122"/>
                <a:ea typeface="微软雅黑" panose="020B0503020204020204" charset="-122"/>
              </a:rPr>
              <a:t>相关理论和技术</a:t>
            </a:r>
          </a:p>
        </p:txBody>
      </p:sp>
      <p:cxnSp>
        <p:nvCxnSpPr>
          <p:cNvPr id="6" name="直接连接符 5"/>
          <p:cNvCxnSpPr/>
          <p:nvPr/>
        </p:nvCxnSpPr>
        <p:spPr>
          <a:xfrm>
            <a:off x="5532120" y="2933700"/>
            <a:ext cx="32004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32119" y="3013502"/>
            <a:ext cx="4044649" cy="1015663"/>
          </a:xfrm>
          <a:prstGeom prst="rect">
            <a:avLst/>
          </a:prstGeom>
          <a:noFill/>
        </p:spPr>
        <p:txBody>
          <a:bodyPr wrap="square" rtlCol="0">
            <a:spAutoFit/>
          </a:bodyPr>
          <a:lstStyle/>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2-1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图神经网络</a:t>
            </a:r>
            <a:endParaRPr lang="en-US" altLang="zh-CN" sz="2000" dirty="0">
              <a:solidFill>
                <a:schemeClr val="tx1">
                  <a:lumMod val="85000"/>
                  <a:lumOff val="15000"/>
                </a:schemeClr>
              </a:solidFill>
              <a:latin typeface="黑体" panose="02010609060101010101" pitchFamily="49" charset="-122"/>
              <a:ea typeface="黑体" panose="02010609060101010101" pitchFamily="49" charset="-122"/>
            </a:endParaRPr>
          </a:p>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2-2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推荐策略</a:t>
            </a:r>
            <a:endParaRPr lang="en-US" altLang="zh-CN" sz="2000" dirty="0">
              <a:solidFill>
                <a:schemeClr val="tx1">
                  <a:lumMod val="85000"/>
                  <a:lumOff val="15000"/>
                </a:schemeClr>
              </a:solidFill>
              <a:latin typeface="黑体" panose="02010609060101010101" pitchFamily="49" charset="-122"/>
              <a:ea typeface="黑体" panose="02010609060101010101" pitchFamily="49" charset="-122"/>
            </a:endParaRPr>
          </a:p>
          <a:p>
            <a:r>
              <a:rPr lang="en-US" altLang="zh-CN" sz="2000" dirty="0">
                <a:solidFill>
                  <a:schemeClr val="tx1">
                    <a:lumMod val="85000"/>
                    <a:lumOff val="15000"/>
                  </a:schemeClr>
                </a:solidFill>
                <a:latin typeface="黑体" panose="02010609060101010101" pitchFamily="49" charset="-122"/>
                <a:ea typeface="黑体" panose="02010609060101010101" pitchFamily="49" charset="-122"/>
              </a:rPr>
              <a:t>2-3  </a:t>
            </a: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图神经网络在推荐中的应用</a:t>
            </a:r>
          </a:p>
        </p:txBody>
      </p:sp>
      <p:sp>
        <p:nvSpPr>
          <p:cNvPr id="3" name="灯片编号占位符 2">
            <a:extLst>
              <a:ext uri="{FF2B5EF4-FFF2-40B4-BE49-F238E27FC236}">
                <a16:creationId xmlns:a16="http://schemas.microsoft.com/office/drawing/2014/main" id="{7694DAE7-0F16-438B-8B0B-09C0121C5586}"/>
              </a:ext>
            </a:extLst>
          </p:cNvPr>
          <p:cNvSpPr>
            <a:spLocks noGrp="1"/>
          </p:cNvSpPr>
          <p:nvPr>
            <p:ph type="sldNum" sz="quarter" idx="12"/>
          </p:nvPr>
        </p:nvSpPr>
        <p:spPr/>
        <p:txBody>
          <a:bodyPr/>
          <a:lstStyle/>
          <a:p>
            <a:fld id="{7D9BB5D0-35E4-459D-AEF3-FE4D7C45CC19}" type="slidenum">
              <a:rPr lang="zh-CN" altLang="en-US" smtClean="0"/>
              <a:t>7</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2-1</a:t>
            </a:r>
          </a:p>
        </p:txBody>
      </p:sp>
      <p:sp>
        <p:nvSpPr>
          <p:cNvPr id="5" name="文本框 4"/>
          <p:cNvSpPr txBox="1"/>
          <p:nvPr/>
        </p:nvSpPr>
        <p:spPr>
          <a:xfrm>
            <a:off x="807720" y="320675"/>
            <a:ext cx="1752600"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图神经网络</a:t>
            </a:r>
          </a:p>
        </p:txBody>
      </p:sp>
      <p:sp>
        <p:nvSpPr>
          <p:cNvPr id="3" name="灯片编号占位符 2">
            <a:extLst>
              <a:ext uri="{FF2B5EF4-FFF2-40B4-BE49-F238E27FC236}">
                <a16:creationId xmlns:a16="http://schemas.microsoft.com/office/drawing/2014/main" id="{5CB007A0-6BA2-4545-B6A3-04F945312C9F}"/>
              </a:ext>
            </a:extLst>
          </p:cNvPr>
          <p:cNvSpPr>
            <a:spLocks noGrp="1"/>
          </p:cNvSpPr>
          <p:nvPr>
            <p:ph type="sldNum" sz="quarter" idx="12"/>
          </p:nvPr>
        </p:nvSpPr>
        <p:spPr>
          <a:xfrm>
            <a:off x="8589660" y="6356350"/>
            <a:ext cx="2743200" cy="365125"/>
          </a:xfrm>
        </p:spPr>
        <p:txBody>
          <a:bodyPr/>
          <a:lstStyle/>
          <a:p>
            <a:fld id="{7D9BB5D0-35E4-459D-AEF3-FE4D7C45CC19}" type="slidenum">
              <a:rPr lang="zh-CN" altLang="en-US" smtClean="0"/>
              <a:t>8</a:t>
            </a:fld>
            <a:endParaRPr lang="zh-CN" altLang="en-US"/>
          </a:p>
        </p:txBody>
      </p:sp>
      <p:pic>
        <p:nvPicPr>
          <p:cNvPr id="17" name="图片 16" descr="garph_2">
            <a:extLst>
              <a:ext uri="{FF2B5EF4-FFF2-40B4-BE49-F238E27FC236}">
                <a16:creationId xmlns:a16="http://schemas.microsoft.com/office/drawing/2014/main" id="{E2942CE2-6C87-4CE5-8A41-200D0A923B3E}"/>
              </a:ext>
            </a:extLst>
          </p:cNvPr>
          <p:cNvPicPr/>
          <p:nvPr/>
        </p:nvPicPr>
        <p:blipFill>
          <a:blip r:embed="rId3"/>
          <a:stretch>
            <a:fillRect/>
          </a:stretch>
        </p:blipFill>
        <p:spPr>
          <a:xfrm>
            <a:off x="396239" y="1145550"/>
            <a:ext cx="3048873" cy="2156062"/>
          </a:xfrm>
          <a:prstGeom prst="rect">
            <a:avLst/>
          </a:prstGeom>
        </p:spPr>
      </p:pic>
      <p:pic>
        <p:nvPicPr>
          <p:cNvPr id="18" name="图片 17">
            <a:extLst>
              <a:ext uri="{FF2B5EF4-FFF2-40B4-BE49-F238E27FC236}">
                <a16:creationId xmlns:a16="http://schemas.microsoft.com/office/drawing/2014/main" id="{6D06C052-3704-4A22-9459-B2416F01CE17}"/>
              </a:ext>
            </a:extLst>
          </p:cNvPr>
          <p:cNvPicPr/>
          <p:nvPr/>
        </p:nvPicPr>
        <p:blipFill>
          <a:blip r:embed="rId4"/>
          <a:stretch>
            <a:fillRect/>
          </a:stretch>
        </p:blipFill>
        <p:spPr>
          <a:xfrm>
            <a:off x="3962139" y="142507"/>
            <a:ext cx="3369960" cy="2404795"/>
          </a:xfrm>
          <a:prstGeom prst="rect">
            <a:avLst/>
          </a:prstGeom>
          <a:noFill/>
          <a:ln>
            <a:noFill/>
          </a:ln>
        </p:spPr>
      </p:pic>
      <p:pic>
        <p:nvPicPr>
          <p:cNvPr id="19" name="图片 18">
            <a:extLst>
              <a:ext uri="{FF2B5EF4-FFF2-40B4-BE49-F238E27FC236}">
                <a16:creationId xmlns:a16="http://schemas.microsoft.com/office/drawing/2014/main" id="{8A6801B0-1AF5-42F4-8D15-1AC950829218}"/>
              </a:ext>
            </a:extLst>
          </p:cNvPr>
          <p:cNvPicPr/>
          <p:nvPr/>
        </p:nvPicPr>
        <p:blipFill>
          <a:blip r:embed="rId5"/>
          <a:stretch>
            <a:fillRect/>
          </a:stretch>
        </p:blipFill>
        <p:spPr>
          <a:xfrm>
            <a:off x="7962900" y="272110"/>
            <a:ext cx="3369960" cy="2074899"/>
          </a:xfrm>
          <a:prstGeom prst="rect">
            <a:avLst/>
          </a:prstGeom>
          <a:noFill/>
          <a:ln>
            <a:noFill/>
          </a:ln>
        </p:spPr>
      </p:pic>
      <p:sp>
        <p:nvSpPr>
          <p:cNvPr id="20" name="文本框 19">
            <a:extLst>
              <a:ext uri="{FF2B5EF4-FFF2-40B4-BE49-F238E27FC236}">
                <a16:creationId xmlns:a16="http://schemas.microsoft.com/office/drawing/2014/main" id="{8B4C049E-7309-49FF-8522-0B455C107EFB}"/>
              </a:ext>
            </a:extLst>
          </p:cNvPr>
          <p:cNvSpPr txBox="1"/>
          <p:nvPr/>
        </p:nvSpPr>
        <p:spPr>
          <a:xfrm>
            <a:off x="4209034" y="2517382"/>
            <a:ext cx="3257986" cy="369332"/>
          </a:xfrm>
          <a:prstGeom prst="rect">
            <a:avLst/>
          </a:prstGeom>
          <a:noFill/>
        </p:spPr>
        <p:txBody>
          <a:bodyPr wrap="square">
            <a:spAutoFit/>
          </a:bodyPr>
          <a:lstStyle/>
          <a:p>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GNN</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优化硬件芯片的电路布局</a:t>
            </a:r>
            <a:endParaRPr lang="zh-CN" altLang="en-US" dirty="0">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AE34343A-A12A-4901-A799-66851760481C}"/>
              </a:ext>
            </a:extLst>
          </p:cNvPr>
          <p:cNvSpPr txBox="1"/>
          <p:nvPr/>
        </p:nvSpPr>
        <p:spPr>
          <a:xfrm>
            <a:off x="7962900" y="2535276"/>
            <a:ext cx="3886199"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用</a:t>
            </a:r>
            <a:r>
              <a:rPr lang="en-US"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GNN</a:t>
            </a: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根据场景描述语句生成图片</a:t>
            </a:r>
            <a:endParaRPr lang="zh-CN" altLang="en-US" dirty="0"/>
          </a:p>
        </p:txBody>
      </p:sp>
      <p:sp>
        <p:nvSpPr>
          <p:cNvPr id="24" name="文本框 23">
            <a:extLst>
              <a:ext uri="{FF2B5EF4-FFF2-40B4-BE49-F238E27FC236}">
                <a16:creationId xmlns:a16="http://schemas.microsoft.com/office/drawing/2014/main" id="{486ECA06-5445-4765-AFDF-9CE83F39B6B8}"/>
              </a:ext>
            </a:extLst>
          </p:cNvPr>
          <p:cNvSpPr txBox="1"/>
          <p:nvPr/>
        </p:nvSpPr>
        <p:spPr>
          <a:xfrm>
            <a:off x="3778842" y="6236662"/>
            <a:ext cx="4249994" cy="369332"/>
          </a:xfrm>
          <a:prstGeom prst="rect">
            <a:avLst/>
          </a:prstGeom>
          <a:noFill/>
        </p:spPr>
        <p:txBody>
          <a:bodyPr wrap="square">
            <a:spAutoFit/>
          </a:bodyPr>
          <a:lstStyle/>
          <a:p>
            <a:r>
              <a:rPr lang="zh-CN" altLang="en-US" b="0" i="0" dirty="0">
                <a:solidFill>
                  <a:srgbClr val="121212"/>
                </a:solidFill>
                <a:effectLst/>
                <a:latin typeface="黑体" panose="02010609060101010101" pitchFamily="49" charset="-122"/>
                <a:ea typeface="黑体" panose="02010609060101010101" pitchFamily="49" charset="-122"/>
              </a:rPr>
              <a:t>三维图神经网络（</a:t>
            </a:r>
            <a:r>
              <a:rPr lang="en-US" altLang="zh-CN" b="0" i="0" dirty="0">
                <a:solidFill>
                  <a:srgbClr val="121212"/>
                </a:solidFill>
                <a:effectLst/>
                <a:latin typeface="黑体" panose="02010609060101010101" pitchFamily="49" charset="-122"/>
                <a:ea typeface="黑体" panose="02010609060101010101" pitchFamily="49" charset="-122"/>
              </a:rPr>
              <a:t>3DGNN</a:t>
            </a:r>
            <a:r>
              <a:rPr lang="zh-CN" altLang="en-US" b="0" i="0" dirty="0">
                <a:solidFill>
                  <a:srgbClr val="121212"/>
                </a:solidFill>
                <a:effectLst/>
                <a:latin typeface="黑体" panose="02010609060101010101" pitchFamily="49" charset="-122"/>
                <a:ea typeface="黑体" panose="02010609060101010101" pitchFamily="49" charset="-122"/>
              </a:rPr>
              <a:t>）用于语义分割</a:t>
            </a:r>
            <a:endParaRPr lang="zh-CN" altLang="en-US" dirty="0">
              <a:latin typeface="黑体" panose="02010609060101010101" pitchFamily="49" charset="-122"/>
              <a:ea typeface="黑体" panose="02010609060101010101" pitchFamily="49" charset="-122"/>
            </a:endParaRPr>
          </a:p>
        </p:txBody>
      </p:sp>
      <p:pic>
        <p:nvPicPr>
          <p:cNvPr id="26" name="图片 25">
            <a:extLst>
              <a:ext uri="{FF2B5EF4-FFF2-40B4-BE49-F238E27FC236}">
                <a16:creationId xmlns:a16="http://schemas.microsoft.com/office/drawing/2014/main" id="{82FA617A-3658-48F8-94FA-3FA8AA17D490}"/>
              </a:ext>
            </a:extLst>
          </p:cNvPr>
          <p:cNvPicPr>
            <a:picLocks noChangeAspect="1"/>
          </p:cNvPicPr>
          <p:nvPr/>
        </p:nvPicPr>
        <p:blipFill>
          <a:blip r:embed="rId6"/>
          <a:stretch>
            <a:fillRect/>
          </a:stretch>
        </p:blipFill>
        <p:spPr>
          <a:xfrm>
            <a:off x="3778842" y="2937859"/>
            <a:ext cx="3886200" cy="3232212"/>
          </a:xfrm>
          <a:prstGeom prst="rect">
            <a:avLst/>
          </a:prstGeom>
        </p:spPr>
      </p:pic>
      <p:pic>
        <p:nvPicPr>
          <p:cNvPr id="28" name="图片 27">
            <a:extLst>
              <a:ext uri="{FF2B5EF4-FFF2-40B4-BE49-F238E27FC236}">
                <a16:creationId xmlns:a16="http://schemas.microsoft.com/office/drawing/2014/main" id="{48557943-F831-453B-A3E3-FCF208B5B4EE}"/>
              </a:ext>
            </a:extLst>
          </p:cNvPr>
          <p:cNvPicPr>
            <a:picLocks noChangeAspect="1"/>
          </p:cNvPicPr>
          <p:nvPr/>
        </p:nvPicPr>
        <p:blipFill>
          <a:blip r:embed="rId7"/>
          <a:stretch>
            <a:fillRect/>
          </a:stretch>
        </p:blipFill>
        <p:spPr>
          <a:xfrm>
            <a:off x="7686321" y="3161839"/>
            <a:ext cx="3990486" cy="2569481"/>
          </a:xfrm>
          <a:prstGeom prst="rect">
            <a:avLst/>
          </a:prstGeom>
        </p:spPr>
      </p:pic>
      <p:sp>
        <p:nvSpPr>
          <p:cNvPr id="29" name="文本框 28">
            <a:extLst>
              <a:ext uri="{FF2B5EF4-FFF2-40B4-BE49-F238E27FC236}">
                <a16:creationId xmlns:a16="http://schemas.microsoft.com/office/drawing/2014/main" id="{239372C0-8E22-4EE8-8DAC-152AAEB32835}"/>
              </a:ext>
            </a:extLst>
          </p:cNvPr>
          <p:cNvSpPr txBox="1"/>
          <p:nvPr/>
        </p:nvSpPr>
        <p:spPr>
          <a:xfrm>
            <a:off x="8589660" y="5867330"/>
            <a:ext cx="2651761" cy="369332"/>
          </a:xfrm>
          <a:prstGeom prst="rect">
            <a:avLst/>
          </a:prstGeom>
          <a:noFill/>
        </p:spPr>
        <p:txBody>
          <a:bodyPr wrap="square" rtlCol="0">
            <a:spAutoFit/>
          </a:bodyPr>
          <a:lstStyle/>
          <a:p>
            <a:r>
              <a:rPr lang="en-US" altLang="zh-CN" dirty="0" err="1">
                <a:latin typeface="黑体" panose="02010609060101010101" pitchFamily="49" charset="-122"/>
                <a:ea typeface="黑体" panose="02010609060101010101" pitchFamily="49" charset="-122"/>
              </a:rPr>
              <a:t>textGCN</a:t>
            </a:r>
            <a:r>
              <a:rPr lang="zh-CN" altLang="en-US" dirty="0">
                <a:latin typeface="黑体" panose="02010609060101010101" pitchFamily="49" charset="-122"/>
                <a:ea typeface="黑体" panose="02010609060101010101" pitchFamily="49" charset="-122"/>
              </a:rPr>
              <a:t>用于分本分类</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429D82A-9D42-4864-889A-A40C89F48F01}"/>
                  </a:ext>
                </a:extLst>
              </p:cNvPr>
              <p:cNvSpPr txBox="1"/>
              <p:nvPr/>
            </p:nvSpPr>
            <p:spPr>
              <a:xfrm>
                <a:off x="600294" y="3741604"/>
                <a:ext cx="188464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𝐺</m:t>
                      </m:r>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𝑉</m:t>
                          </m:r>
                          <m:r>
                            <a:rPr lang="zh-CN" altLang="en-US" i="0">
                              <a:latin typeface="Cambria Math" panose="02040503050406030204" pitchFamily="18" charset="0"/>
                            </a:rPr>
                            <m:t>,</m:t>
                          </m:r>
                          <m:r>
                            <a:rPr lang="zh-CN" altLang="en-US" i="1">
                              <a:latin typeface="Cambria Math" panose="02040503050406030204" pitchFamily="18" charset="0"/>
                            </a:rPr>
                            <m:t>𝐸</m:t>
                          </m:r>
                        </m:e>
                      </m:d>
                    </m:oMath>
                  </m:oMathPara>
                </a14:m>
                <a:endParaRPr lang="zh-CN" altLang="en-US" dirty="0"/>
              </a:p>
            </p:txBody>
          </p:sp>
        </mc:Choice>
        <mc:Fallback xmlns="">
          <p:sp>
            <p:nvSpPr>
              <p:cNvPr id="30" name="文本框 29">
                <a:extLst>
                  <a:ext uri="{FF2B5EF4-FFF2-40B4-BE49-F238E27FC236}">
                    <a16:creationId xmlns:a16="http://schemas.microsoft.com/office/drawing/2014/main" id="{B429D82A-9D42-4864-889A-A40C89F48F01}"/>
                  </a:ext>
                </a:extLst>
              </p:cNvPr>
              <p:cNvSpPr txBox="1">
                <a:spLocks noRot="1" noChangeAspect="1" noMove="1" noResize="1" noEditPoints="1" noAdjustHandles="1" noChangeArrowheads="1" noChangeShapeType="1" noTextEdit="1"/>
              </p:cNvSpPr>
              <p:nvPr/>
            </p:nvSpPr>
            <p:spPr>
              <a:xfrm>
                <a:off x="600294" y="3741604"/>
                <a:ext cx="1884642" cy="276999"/>
              </a:xfrm>
              <a:prstGeom prst="rect">
                <a:avLst/>
              </a:prstGeom>
              <a:blipFill>
                <a:blip r:embed="rId8"/>
                <a:stretch>
                  <a:fillRect b="-6667"/>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427F8600-AEB8-4E1C-A44A-4FB6E76D55F7}"/>
              </a:ext>
            </a:extLst>
          </p:cNvPr>
          <p:cNvSpPr txBox="1"/>
          <p:nvPr/>
        </p:nvSpPr>
        <p:spPr>
          <a:xfrm>
            <a:off x="396239" y="4230799"/>
            <a:ext cx="2770916"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GNN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是图嵌入表示领域中</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一个全新的强有力工具</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40" y="300990"/>
            <a:ext cx="822960" cy="521970"/>
          </a:xfrm>
          <a:prstGeom prst="rect">
            <a:avLst/>
          </a:prstGeom>
          <a:noFill/>
          <a:ln>
            <a:solidFill>
              <a:schemeClr val="tx1">
                <a:lumMod val="85000"/>
                <a:lumOff val="15000"/>
              </a:schemeClr>
            </a:solidFill>
          </a:ln>
        </p:spPr>
        <p:txBody>
          <a:bodyPr wrap="square" rtlCol="0">
            <a:spAutoFit/>
          </a:bodyPr>
          <a:lstStyle/>
          <a:p>
            <a:pPr algn="r"/>
            <a:r>
              <a:rPr lang="en-US" altLang="zh-CN" sz="2800" dirty="0">
                <a:latin typeface="Impact" panose="020B0806030902050204" charset="0"/>
              </a:rPr>
              <a:t>2-2</a:t>
            </a:r>
          </a:p>
        </p:txBody>
      </p:sp>
      <p:sp>
        <p:nvSpPr>
          <p:cNvPr id="3" name="文本框 2"/>
          <p:cNvSpPr txBox="1"/>
          <p:nvPr/>
        </p:nvSpPr>
        <p:spPr>
          <a:xfrm>
            <a:off x="807720" y="320675"/>
            <a:ext cx="2545080" cy="461665"/>
          </a:xfrm>
          <a:prstGeom prst="rect">
            <a:avLst/>
          </a:prstGeom>
          <a:solidFill>
            <a:schemeClr val="tx2">
              <a:lumMod val="75000"/>
            </a:schemeClr>
          </a:solid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推荐策略</a:t>
            </a:r>
          </a:p>
        </p:txBody>
      </p:sp>
      <p:sp>
        <p:nvSpPr>
          <p:cNvPr id="5" name="灯片编号占位符 4">
            <a:extLst>
              <a:ext uri="{FF2B5EF4-FFF2-40B4-BE49-F238E27FC236}">
                <a16:creationId xmlns:a16="http://schemas.microsoft.com/office/drawing/2014/main" id="{F278C5A2-94A3-4E35-8AD2-8A612427021B}"/>
              </a:ext>
            </a:extLst>
          </p:cNvPr>
          <p:cNvSpPr>
            <a:spLocks noGrp="1"/>
          </p:cNvSpPr>
          <p:nvPr>
            <p:ph type="sldNum" sz="quarter" idx="12"/>
          </p:nvPr>
        </p:nvSpPr>
        <p:spPr/>
        <p:txBody>
          <a:bodyPr/>
          <a:lstStyle/>
          <a:p>
            <a:fld id="{7D9BB5D0-35E4-459D-AEF3-FE4D7C45CC19}" type="slidenum">
              <a:rPr lang="zh-CN" altLang="en-US" smtClean="0"/>
              <a:t>9</a:t>
            </a:fld>
            <a:endParaRPr lang="zh-CN" altLang="en-US"/>
          </a:p>
        </p:txBody>
      </p:sp>
      <p:pic>
        <p:nvPicPr>
          <p:cNvPr id="7" name="图片 6">
            <a:extLst>
              <a:ext uri="{FF2B5EF4-FFF2-40B4-BE49-F238E27FC236}">
                <a16:creationId xmlns:a16="http://schemas.microsoft.com/office/drawing/2014/main" id="{B547902D-2AE9-4ED1-A9F7-D3356E355CAE}"/>
              </a:ext>
            </a:extLst>
          </p:cNvPr>
          <p:cNvPicPr>
            <a:picLocks noChangeAspect="1"/>
          </p:cNvPicPr>
          <p:nvPr/>
        </p:nvPicPr>
        <p:blipFill>
          <a:blip r:embed="rId3"/>
          <a:stretch>
            <a:fillRect/>
          </a:stretch>
        </p:blipFill>
        <p:spPr>
          <a:xfrm>
            <a:off x="140534" y="1228737"/>
            <a:ext cx="3193104" cy="2519605"/>
          </a:xfrm>
          <a:prstGeom prst="rect">
            <a:avLst/>
          </a:prstGeom>
        </p:spPr>
      </p:pic>
      <p:sp>
        <p:nvSpPr>
          <p:cNvPr id="126" name="文本框 125">
            <a:extLst>
              <a:ext uri="{FF2B5EF4-FFF2-40B4-BE49-F238E27FC236}">
                <a16:creationId xmlns:a16="http://schemas.microsoft.com/office/drawing/2014/main" id="{2DA33C1E-6BDC-48FB-9217-7686AB552655}"/>
              </a:ext>
            </a:extLst>
          </p:cNvPr>
          <p:cNvSpPr txBox="1"/>
          <p:nvPr/>
        </p:nvSpPr>
        <p:spPr>
          <a:xfrm>
            <a:off x="841009" y="4010073"/>
            <a:ext cx="1792154" cy="369332"/>
          </a:xfrm>
          <a:prstGeom prst="rect">
            <a:avLst/>
          </a:prstGeom>
          <a:noFill/>
        </p:spPr>
        <p:txBody>
          <a:bodyPr wrap="square">
            <a:spAutoFit/>
          </a:bodyPr>
          <a:lstStyle/>
          <a:p>
            <a:r>
              <a:rPr lang="zh-CN" altLang="zh-CN" sz="1800" kern="100" dirty="0">
                <a:effectLst/>
                <a:latin typeface="+mn-ea"/>
                <a:cs typeface="Times New Roman" panose="02020603050405020304" pitchFamily="18" charset="0"/>
              </a:rPr>
              <a:t>基于内容的推荐</a:t>
            </a:r>
            <a:endParaRPr lang="zh-CN" altLang="en-US" dirty="0">
              <a:latin typeface="+mn-ea"/>
            </a:endParaRPr>
          </a:p>
        </p:txBody>
      </p:sp>
      <p:pic>
        <p:nvPicPr>
          <p:cNvPr id="1026" name="Picture 2">
            <a:extLst>
              <a:ext uri="{FF2B5EF4-FFF2-40B4-BE49-F238E27FC236}">
                <a16:creationId xmlns:a16="http://schemas.microsoft.com/office/drawing/2014/main" id="{4D26DB2F-6091-4BEA-A486-5A7023B7AE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8990" y="1125674"/>
            <a:ext cx="3365525" cy="269885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B5F9980-DB0C-450A-BCE3-B961301F901B}"/>
              </a:ext>
            </a:extLst>
          </p:cNvPr>
          <p:cNvSpPr txBox="1"/>
          <p:nvPr/>
        </p:nvSpPr>
        <p:spPr>
          <a:xfrm>
            <a:off x="5520136" y="4038601"/>
            <a:ext cx="1375092" cy="369332"/>
          </a:xfrm>
          <a:prstGeom prst="rect">
            <a:avLst/>
          </a:prstGeom>
          <a:noFill/>
        </p:spPr>
        <p:txBody>
          <a:bodyPr wrap="square" rtlCol="0">
            <a:spAutoFit/>
          </a:bodyPr>
          <a:lstStyle/>
          <a:p>
            <a:r>
              <a:rPr lang="zh-CN" altLang="en-US" i="0" dirty="0">
                <a:solidFill>
                  <a:srgbClr val="121212"/>
                </a:solidFill>
                <a:effectLst/>
                <a:latin typeface="+mn-ea"/>
              </a:rPr>
              <a:t>基于用户的</a:t>
            </a:r>
            <a:endParaRPr lang="zh-CN" altLang="en-US" dirty="0">
              <a:latin typeface="+mn-ea"/>
            </a:endParaRPr>
          </a:p>
        </p:txBody>
      </p:sp>
      <p:pic>
        <p:nvPicPr>
          <p:cNvPr id="12" name="图片 11">
            <a:extLst>
              <a:ext uri="{FF2B5EF4-FFF2-40B4-BE49-F238E27FC236}">
                <a16:creationId xmlns:a16="http://schemas.microsoft.com/office/drawing/2014/main" id="{0441614D-57C8-4D53-B77D-F2C708669BC1}"/>
              </a:ext>
            </a:extLst>
          </p:cNvPr>
          <p:cNvPicPr>
            <a:picLocks noChangeAspect="1"/>
          </p:cNvPicPr>
          <p:nvPr/>
        </p:nvPicPr>
        <p:blipFill>
          <a:blip r:embed="rId5"/>
          <a:stretch>
            <a:fillRect/>
          </a:stretch>
        </p:blipFill>
        <p:spPr>
          <a:xfrm>
            <a:off x="8084813" y="1000762"/>
            <a:ext cx="3683724" cy="2760804"/>
          </a:xfrm>
          <a:prstGeom prst="rect">
            <a:avLst/>
          </a:prstGeom>
        </p:spPr>
      </p:pic>
      <p:sp>
        <p:nvSpPr>
          <p:cNvPr id="131" name="文本框 130">
            <a:extLst>
              <a:ext uri="{FF2B5EF4-FFF2-40B4-BE49-F238E27FC236}">
                <a16:creationId xmlns:a16="http://schemas.microsoft.com/office/drawing/2014/main" id="{AA9FBEE2-68C2-4A42-AB46-502EA93A94E4}"/>
              </a:ext>
            </a:extLst>
          </p:cNvPr>
          <p:cNvSpPr txBox="1"/>
          <p:nvPr/>
        </p:nvSpPr>
        <p:spPr>
          <a:xfrm>
            <a:off x="8780475" y="4038601"/>
            <a:ext cx="2292399" cy="369332"/>
          </a:xfrm>
          <a:prstGeom prst="rect">
            <a:avLst/>
          </a:prstGeom>
          <a:noFill/>
        </p:spPr>
        <p:txBody>
          <a:bodyPr wrap="square" rtlCol="0">
            <a:spAutoFit/>
          </a:bodyPr>
          <a:lstStyle/>
          <a:p>
            <a:r>
              <a:rPr lang="zh-CN" altLang="en-US" i="0" dirty="0">
                <a:solidFill>
                  <a:srgbClr val="121212"/>
                </a:solidFill>
                <a:effectLst/>
                <a:latin typeface="+mn-ea"/>
              </a:rPr>
              <a:t>基于物品项的</a:t>
            </a:r>
            <a:endParaRPr lang="zh-CN" altLang="en-US" dirty="0">
              <a:latin typeface="+mn-ea"/>
            </a:endParaRPr>
          </a:p>
        </p:txBody>
      </p:sp>
      <p:sp>
        <p:nvSpPr>
          <p:cNvPr id="13" name="左大括号 12">
            <a:extLst>
              <a:ext uri="{FF2B5EF4-FFF2-40B4-BE49-F238E27FC236}">
                <a16:creationId xmlns:a16="http://schemas.microsoft.com/office/drawing/2014/main" id="{856CF7B8-A253-478B-B14E-6D26358E03D3}"/>
              </a:ext>
            </a:extLst>
          </p:cNvPr>
          <p:cNvSpPr/>
          <p:nvPr/>
        </p:nvSpPr>
        <p:spPr>
          <a:xfrm rot="16200000">
            <a:off x="7687886" y="3088587"/>
            <a:ext cx="523512" cy="299715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DE61136-CFEE-45F9-85AE-67CDDD5696A4}"/>
              </a:ext>
            </a:extLst>
          </p:cNvPr>
          <p:cNvSpPr txBox="1"/>
          <p:nvPr/>
        </p:nvSpPr>
        <p:spPr>
          <a:xfrm>
            <a:off x="7080789" y="4833464"/>
            <a:ext cx="1737706" cy="369332"/>
          </a:xfrm>
          <a:prstGeom prst="rect">
            <a:avLst/>
          </a:prstGeom>
          <a:noFill/>
        </p:spPr>
        <p:txBody>
          <a:bodyPr wrap="square" rtlCol="0">
            <a:spAutoFit/>
          </a:bodyPr>
          <a:lstStyle/>
          <a:p>
            <a:r>
              <a:rPr lang="zh-CN" altLang="en-US" dirty="0">
                <a:latin typeface="+mn-ea"/>
              </a:rPr>
              <a:t>协同过滤推荐</a:t>
            </a:r>
          </a:p>
        </p:txBody>
      </p:sp>
      <p:sp>
        <p:nvSpPr>
          <p:cNvPr id="15" name="左大括号 14">
            <a:extLst>
              <a:ext uri="{FF2B5EF4-FFF2-40B4-BE49-F238E27FC236}">
                <a16:creationId xmlns:a16="http://schemas.microsoft.com/office/drawing/2014/main" id="{A4DE3E13-200A-4DEE-8AB0-513B3CD11C74}"/>
              </a:ext>
            </a:extLst>
          </p:cNvPr>
          <p:cNvSpPr/>
          <p:nvPr/>
        </p:nvSpPr>
        <p:spPr>
          <a:xfrm rot="16200000">
            <a:off x="4287393" y="2251348"/>
            <a:ext cx="777871" cy="654662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8001E4CF-D670-46DB-A25F-9E6D124A0190}"/>
              </a:ext>
            </a:extLst>
          </p:cNvPr>
          <p:cNvSpPr txBox="1"/>
          <p:nvPr/>
        </p:nvSpPr>
        <p:spPr>
          <a:xfrm>
            <a:off x="2387212" y="6171684"/>
            <a:ext cx="5402639" cy="369332"/>
          </a:xfrm>
          <a:prstGeom prst="rect">
            <a:avLst/>
          </a:prstGeom>
          <a:noFill/>
        </p:spPr>
        <p:txBody>
          <a:bodyPr wrap="square" rtlCol="0">
            <a:spAutoFit/>
          </a:bodyPr>
          <a:lstStyle/>
          <a:p>
            <a:r>
              <a:rPr lang="zh-CN" altLang="en-US" dirty="0"/>
              <a:t>混合推荐算法（使用前融合、中融合和后融合算法）</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2D5A312-599D-42A0-9DC6-06BAD424CA2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Nxq+E6pBP8SnAQAAEISAAAdAAAAdW5pdmVyc2FsL2NvbW1vbl9tZXNzYWdlcy5sbmetWN1u2zYUvi/QdyAEFNiAzW0HtCiGxIEsMbYQWXIlOk72A4GRGJsIJWb6cZtd9bp9it3sDQb0eYbe7C12SNmJnbSQZAewAZPW+c7fd84hdXD0PhVoyfKCy+zQeNl7YSCWxTLh2fzQmJLjH98YqChpllAhM3ZoZNJAR/2nTw4EzeYVnTP4/fQJQgcpKwpYFn21ulsjnhwak0Fk+eOJ6Z1Hrj/0o4EzNPqWTK9pdoNcOZe/5d/99PrN+5evXn9/8Hwl2QYoHJuuuw2FNNKrFy2APBL4bgRo2I08fEaM/pfPn758/vDfX/90E/anxHU8bPRXP7pJTwJ8qlR/bKl6GgTYI1HoOjaOnDDyfKKj4mKCbaN/Liu0oEuGSomWnL1D5YJBTkueM1QInug/YgkbWcWalNn+2HS8KMAhCRyLOL5n9EOZ5zc/aFhalQuZg7oCJbygF4IlWiewR/9/nbMCVNMS2IXgUy44PClTyrNeo+rAnDneMCK+74YR9uz1jtHHWYLsnCo1HVECM8QBAOS0YPkOspHmmxZHphDdEEbOcOTClygTRny+EPAtu9oxwZCDCcuapIAjOACKheHMD2wVNFCFKLqmRfFO5skWPzYT1QTseJYPFLTIBjhRGGtgyDGHHpLnLC6bwMY4DM0hjgb+GRDZ6Ht+Fwn/BGrupIvEOQ6hRHDYJOOZp87QVIRXJbbm/7q+YqroLG4QjWOQU+FbclkVsKNCClWgK63opiXEb6eQNcd0v1LFNSAEVudrzpcMTMiTZvZAe7Gwrfjzdur8Eh2bjovtCAhl+7OI6LanlFFoD5ksERVCKgdAL02WNIsZumAxrYDwN/BYwhP9mEq2tuSPiv+JaLlqLc9WXcmz8dmz3n6mOcSFljqjedaizu9BbfXEh86mVQGeliVLr8smLzYi0XsUK/b1S1XdN51qk5c9Pbqnf0d3Qgt7ZuD43yRkSm9qQrZhYcHTStRjZm8u3lrWlUSNRuwW+C172iX/sS0J62EycKBDD7hsL4Hh+KAGJkx80V7K8Y5B0aSeSTC0nOyyg07PXwF4Eu2KcQqh2jLhFELYQX6GB6FDVF2wi4KXjecsXVx1gr6e2hiOuIKV7K62L9ilhJ4tGF3Wxy0YuzrTvR2UdSrijdPg1mxdoXhg0LwmH5gkeAr+Jy0wp2O8jmA9ErciMZOVSHTxC36lxyLkpkrZw3PmZS5TvStosSZ/PZWP9rGidi6olU46nJdu67d1fjfKd/csh9gMrFFkmZ6F1R1J1bpoKQQlpELhkjByzYESh1pKaRkv4AhyKassaQlU33BsfGwC2MrnkNE8Xvz74e+WGPcsqXfRavfnTiDQGFQXxbdgv3qyZMXvTSDEHGzL6UUbqdWNcC3X8oJIHGDho1y6aD2aUpnCVq9ZL5B8lTSTENMajaEOQk17WeVx84l2E2FsBifQC/W1xeiPaX4FjZRIKTqh6FArApbdtN9dyqtS8Ix1kd1vFCmHiTOJTNvWrymg+ASPr+qZm8AVLF69rxBy3hrMGpke9Nl7eCzhZUdAPdrWXQgKvV7flfny4aS7XRX6bc/B842XP/8DUEsDBBQAAgAIANxq+E7baQnTQwMAAJUMAAAnAAAAdW5pdmVyc2FsL2ZsYXNoX3B1Ymxpc2hpbmdfc2V0dGluZ3MueG1s1VfdTtswFL7vU1ieuKQBVgarkiJEWw0N2op22rhCbuw2Fo6dxU5LueJ6e4rd7A0m8TwTN3uLHcdtaQVj4afSpgq1OT7nO/9fjL93EQs0YqnmSgZ4s7yBEZOholwOA/yh11zfxUgbIikRSrIAS4XRXq3kJ1lfcB11mTGgqhHASF1NTIAjY5Kq543H4zLXSWpPlcgM4OtyqGIvSZlm0rDUSwSZwJeZJEzjKUIBAPiLlZya1UolhHyHdKxoJhjiFCKX3CZFRFMQHWHPqfVJeD5MVSbpgRIqRemwH+BXu/v2M9NxUHUeM2lromsgtGJTJZRyGwURXX7JUMT4MIJwdyoYjTk1UYC3KhYFtL27KDm2S51YlAMFNZBmCh8zQygxxD06f4ZdGD0TOBGdSBLzsAcnyOYf4Hrv7N1pp3FydNh6f9Zrt496hx0XRG7jLeP43rIjHwJSWRqyuR+fGEPCCOIGmwERmvneomimNlByKTj7jPpKQO1zKxijuM9oi8RsoRvdcy6boLmJ0QASEZMA76ecCIy4IYKHc2Od9bXhJu96c1ETARaMJ0PHXXzr3lUnjEiq2WJYsxNtax7WPqpMUDRRGRL8nCGjEOSfxfArYmixOWiQqjiXwvgYpAUHjyPOxozu5TWdAv7J0Sm4iDOwhFlNBDPOw+eMX6I+G6gUcBkZwWSDnGuHX34UcEK0vgUlsxjXukeH9cbZYave+LRmEyR0RGT4SHBoOIsTswp8ArlLBS6EUFDNBQioTEgyzfL+UE5ztSJplp/eEc3jTLiOv3RfFqBX2J3VeCET16MijflrBIXdRmSU76TdsxwatpFDSxwmHITAHFxmrChgSCRSUkwQCYHhtN3wEVeZBonbZQetnxSgM0Vc5qEOgeDAWUpZWgRtY3PrdWX7zc7u22rZ+3n1ff1BoynrdwSx3hztHzzI+3Puv0uJvmep+n7mNmn2bxL3zfWXm+urX99+FCnuzfXX4sqnjW4RtVa7iFb7fRGtE/fO6Sy8bwqFAMQ0dIsG1CR4zA2jLzlsTxiYZ73q3bStZmBWmPNzluS/Sdk9zW+NS9dE37v3HmtPYi55DIWw3Di//Na2Kxtw8bz3qFQCtOV/JWql31BLAwQUAAIACADcavhOXcqQpbYCAABQCgAAIQAAAHVuaXZlcnNhbC9mbGFzaF9za2luX3NldHRpbmdzLnhtbJVWbW/aMBD+vl+B2HfSvdJJKRKlTKrUrdVa9buTHImFY0f2hY5/P9uxGxsIZJwq4bvn8Z3vjaZqS/niw2SS5oIJ+QyIlJfKaLxuQoubadYiCj7LBUfgOONC1oRNFx9/2k+aWOQlltiBHMvZkBx6N3P7GUNxPr7NjQwRclE3hO8fRClmGcm3pRQtLy6GVu0bkIzyrUZe/Ziv1oMOGFV4j1BHMa2vjYyjNBKUAhPS97WRiyxGMmDe05X9jOT0rs6//oC2o4qipS0/GRmiNaSEOMnXSyPDeK5vj6syN3KegPAXNfTLZyODUEb2IOPLz+eqEU3b/E+PNFKUJqEx53wR3zlMkEKPnybcXRm5SDAPMo4uVsGl5+udkQDkvoZzn5pxlYI9mbweLART9IzBAmULaeJPnU1V4u2xRT0fsNgQpjQgVPWgJx30E2mVvybW9bg/8EZ5EYCcoke8CtbWsOriDYCxvsevVrd2VYTxveuCACXsnDKIsFf2yN86rUfIQNkjnxkt4JGz/RH80NJxfIlviSvm+exrK3Cijz5f/uStxtODGVwVuHYKj6lFAQtlwnmhNZiqpYnVdSElRzGlnOxoSZAK/svgsr19jEqTA4PrtNN9lSJFBqfazcaol3RYL3uOu9FZ43bsfhT6x3XnCeodfjMliCSvav2jpKYTx9NDohMzTU4zzJbUcJD3fCNGcmoityBfhGBjvXCBEGLty4bAopusIXiaBClIk9NJTt0lp7LP2zoDudZFo+C7JtZ1uIqWFdN/+ErhDYqYMGDsmFjp6zih700ZKFwHAJF55Vu2O3SWumVIGezAD36gsA8eelmqdIsOddsSH2CDYb85zaiGdHuib5QQFxtOEF51XCLeOKFhRM8jyZR9WTT2fgP3N0c72a8y03rhFrNn10nRxdp+nEGtNP9J/gNQSwMEFAACAAgA3Gr4Tg0lTxwYAwAApgsAACYAAAB1bml2ZXJzYWwvaHRtbF9wdWJsaXNoaW5nX3NldHRpbmdzLnhtbM1WzU4bMRC+5yksVxzJAqWFRpsgRIKIoCQiqVpOyFk7WQuvvbW9CeHEuX2KXvoGlXieikvfouN1EhJB0wWRqoqixOOZb7758djh3lUi0JBpw5Ws4s3yBkZMRopyOajiD93D9V2MjCWSEqEkq2KpMNqrlcI06wlu4g6zFlQNAhhpKqmt4tjatBIEo9GozE2q3a4SmQV8U45UEqSaGSYt00EqyBh+7DhlBk8QCgDAN1FyYlYrlRAKPdJ7RTPBEKfAXHIXFBFHNhE48Fo9El0OtMokPVBCaaQHvSp+tbvvPlMdj1TnCZMuJaYGQie2FUIpdySI6PBrhmLGBzGw3dnGaMSpjat4a9uhgHbwECXH9pETh3KgIAXSTuATZgkllvil92fZlTVTgRfRsSQJj7qwg1z4VVzvXhydtxtnJ83T44tuq3XSbbY9idwmWMQJg0VHIRBSmY7YzE9IrCVRDLzBpk+EYWEwL5qq9ZVcIOfWqKcEpD63wqgPTMW4ivc1JwIjbong0WzXEj1g9pALiMHZbpb70uJ7QB9vFBNt2Lyj6Y5xWYxqH1UmKBqrDAl+yZBVCCLKEvgXMzSfbtTXKsmlghiLjOCUoSFnI0b38ixNAP/k6BxcJBlYQvOlglnv4XPGr1GP9ZUGXEaG0Kog58bjl58EnBJj7kHJlONa56RZb1w0T+uNT2suQEKHREZPBIcSsiS1q8AnELtU4EIIBdmcg4DMRCQzLK8P5TRXKxJm+fkVMTzJhK/4S9dlDnqF1VmNFzL2NSpSmL8yKOw2JsP8TLpzlkPDaeRQEo8JGxGcfC4zVhQwIhIpKcaIRDCzjDvhQ64yAxJ/lj20eRZBb4q4zKkO4P4AZ5oyXQRtY3Pr9fabtzu77yrl4OfN9/WlRpM53hbEefOD/GDpJJ9N84cjMQzcAH18Flud/atRfHf75e725te3H0XSdXf7tbjyeaNTRO20VUSrdVxE68zfIu25G6QQBRg1A390YNgInnDL6Eu2zzNaYPl17BvkhVpghVEsbeT/Nwi/mr2+Fp5bYfDoe7AE8sW3da30G1BLAwQUAAIACADcavhO5kXS158BAAAtBgAAHwAAAHVuaXZlcnNhbC9odG1sX3NraW5fc2V0dGluZ3MuanONlE1vwjAMhu/8iiq7Toh9wnZDg0lIHCaN27RDKKZUpHGUpB0d4r+vLl9Nmw7iS/P26evYlbPtBMViIQteg235XO4/3H2pAWlWp3Dr6qJFT0hnRsQLmMUJiFgCqyHZ8dOTvDsTPmMmS9N5/km2puLHkN4suTBVXHkstEczHi3zaD8ebeNL/OtUdqhqX1GlzfPUWpTdEKUFabsSdcJLht28l6taYA3GDPQFdMlDcEz75Wojz45PfYoqF2KiuMynGGF3zsN1pDGVi7b8q1yBLn74eg/0XvpvY8dOxMZOLCT1xOMBRTupNBgDh7zPYwovLPgcRMW3V65/UMe4WVCNzmIT2yM9vKOo0opH0OjSYEjhYrLwanSzT9HkLGzsnni4p3AIwXPQDatm1QpVqq74gUpjRB1poM2en1CBfBHLaM+NehRejg5Ltm3dOxf6OKJgzghhbYRWnolM2i6OK6beegfX1LJOfTMvfKIvL3o05fs4O4nOaWz9GqH9V8C4tTxcJcXtUNyM1HEwxTPoiVwiCQnXa9AzRFHU833p5PXknd0fUEsDBBQAAgAIANxq+E4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Nxq+E4M0rasbgAAAG4AAAAcAAAAdW5pdmVyc2FsL2xvY2FsX3NldHRpbmdzLnhtbLOxr8jNUShLLSrOzM+zVTLUM1BSSM1Lzk/JzEu3VQoNcdO1UFIoLknMS0nMyc9LtVXKy1dSsLfjssnJT07MCU4tKQEqLFYoyEmsTC0KSc0FMkpS/RJzgSqftq542bxCQVfhyf51z6bsVNK34wI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xq+E4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3Wr4TvbC4KbtDAAAJiIAABcAAAB1bml2ZXJzYWwvdW5pdmVyc2FsLnBuZ+1a+VdTZ94PxUpbAZ1pK1p2zZShHYmIoGyJSFsIFHBciiJLMSwqhqBRQgghzIhmHCtBrAYIEFuhGQchZUtkS7SIEQmEhgJCgChLYgwJwoXEkO29N+2cmfecOe95/4D8kGfL8/nu3+f53uReORAb4fDeR+/BYDAHdORnB2GwdWgYzBb3znpwxZNb/BLsbPAHI/bDGgddFOBkXWZYTBgM1kTbYEh9G5y/mxN5DA+DOfZAHxsB7h9pIK4T/VnY4bxk1VTc1TSC7vELohfPLqVIPfWez2eb+mIf3Tt84MDh/TP7v/dYd2lT0ucf/Ln53W3ll6I+KL7ukeYZ5PwHj5O5j/m/4GpGb0gJnxDi4wnx6bva2bZOU8Bd/BppLc7hSFz8Een4DslUJ4HgbnwZQVikmPWIyXa8HSjR8yQMgyg0YGQeSo2sdG5J4E6zswXXu44PhKRJfC7DRaHaxMnfQTunsmXbnMLLSFp1rys4hyUkCiNkgXsV+8Fx0WYn4Lq2Sx669OvMzKDNbbABh08fvQO2Qx9/AS0H+L4Fdq1XIHK3Y76BiGBPrAPbk+9vB9t9jC0QZMIKsUKsECvECrFCrBArxAqxQqwQK8QKsUKsECvECrFCrBAr5P+CvFx+7IxbgOYTW8ugbjIzEtqaw/R8F+wekC/DoVXt/+dLwh3PPiWbzyMt9ToRRCGAUN3nxZwky/yYREEFUAkwgCoghgn9mtqasChh6UeoQt9ZKsrwok2NF/HwwtyCtWfgkryLSVF59mWxuzn6n5x4m+I01acHCYPBZCSkj2y6m+RFGuqZlNfQ6KPHBpCsSi9hu3uL7EISKXLZAIgE7xewGEAsU4Q1PrdD3S/1kWjbReRsLcRoh9GJ/6ZX7Sx98/gSjqKX4NqrAOL8zfhpw4T5jQBV+Lx5Vb9L30BvkJE4Kq0cZdb9pZ9TuKBdbWZeP3Tv7EhhXOjqLw9FAGfUe9Xb5MdT3OmtAvVRycLWse47dOSr2+UzCfXjXq6kQ0Bg1ZrN78bcykJO07aNC4kskTxANigjSfXTV4NrFMtkWqjm2fEJ+6M/iFyXl/6yseD5jMpUWCUoUGXu3ZUCCNwphoGwPvttnMXeN0NU5HlFUVYJg4tfWOAmBaCc/PLK+znaMcyNFb9zf/d3VO1hKgsMumM1/WOzsfOTtH0MGllIKRm0hRXlAhvaWMzCoOmSrobW6U9c8ceB9qplejEoWe2N/MO1IvkPMhByrJqLZ/mpWiqDnykcF0LOfd2NCXJXltMEqoExsute4Z0/Zuzctbi48fcZHgHSeiJl/XGJ9oxz8xn9gKhH8+T7rUH3aGt5oG5OdjsY/YVfZHc8LnCU6KkahoioJyLHSudUeesmfGmb8W6g9xkRbiwJjVU6erwOE5uKZLVOx2wpmxzStBZjqB/hvUjdd0hbaXCiXqhNM5P29BQTO1FdlVpuBFHogXE+KPwxVZJ5BrXRr+gZ5fATg35IqwHdw2j0XRSJFEf02J6ytuqJQHf/pgp/8cSnchvYvhaiA+28ZOmwuLL+vNBbiJUe6kZe8ezbgSUcHU6v18UY1xiGNHU5jvbVc4NYm+1ctrDRXmY0hvU800jPuPupKCObZkAWksazC4Xx1VJsrXI2sLYtXlGOj8xii33lpaPrYbeHQ/4w/ws7vBnR0BklqHoaovq4gZh0Gc5tnUqNoTdoFmsbZSVLidn7ljVR0k5qIBztTtlS5oJo6AZ3hyeQbpa0n9FPa3lOWtQXCc6wolhW4c+/wC20xIZTL1rVF0ATiXOp/kmcCtaBRI7IPlLW5iHO+nNOMvBtxYWdbbyP+1ZU3v4YckzZyAI/NCn9DNtpF1Z/lBHORp97mTnHyXLplPa4lRXIg6XjRg2XP2U0afn8pa89/i0CWoJdD9/e4ADbx6SnFAZOJ4e0tWrAmDlNWJy+luWu/M4BreFiEJ3XVnSTo77hZVuLEjWsI/ISreavFQxjMBsM3+rMoz+ScTJSk8P+jHd8pfStJ7AX72FP7sJxU3/KFxZUXXiz8+KV1XJjWO+rf4Jeu+eLoo8F0qn+cN3EGI+jH2aaVvhZegqXaZjzOiutt5i5PjHXp6UOKZ4A3WfKHWY//AQSkY43p/ceSaDcLAls0yXiALqbAzr7lDonm4BEtJgPUwc0uxnkeHJIbCZvFDh/q8nhc05/xs6mpADa9LO1tZ8aJLB0Cc44jbW9pgA0Q7ATvMW7NDCK3PHOXS54H+p6f+7NRhrGZKtXppjX+Flr6hnjSmSZU3Lei5lmBdV0MQ7yPb3igiwxI5qeMhoBGXBcagItm2RfKuYJorJsYUPziRT1HrQSipIcxpiXL9xm0CfJXRBQXK4a2u4lO7VXqQHJBzluApUzGhHAAK4QOBHZhFWmS/hcLtpCk6Ob5GAHXwQcMrcGwGChMv8gseoRHi3/EXRbf0wK81Hpur2d58lVEZfOSOzXi5GMfo7xYVQCqU3duTjE4UvXAtCQqC1Y2u1j/ADgcC3DMUo8AYOdz1sdiZ/FPsJHyZtAUsMFDmKiy4nIt6qSOpDZNMcK1s8uH70l3NDRKAnpOHF5O7By20gehsSMp3JUyyu/UtXH+VZGPBXK8xmsqdo2G9jL17kGfwZZEfIVmB6V7LAgWrg9uqglekyA1Y+LCjcjpPfiUBVYt2PXNc6nVEeCMvAnJT5xuBtQnN0Q5swFsKPLoHQK7yDnZf9KJVp+9m+efTZ8/dRirnRtlOtTiOmuDKDXYYq4USDZzlfs+8J54GQZsRN7in99NLkOE/AfAgqiaLfbv4RSylGhedFeBxytwwzuqBZ4XoY/tN8nK3nihdL1TcXzlm9OjfFNq3YhS4/e76RRDLNO+i23HoyIV89KGvPhfRkaCee8zpLvjHBJLjGfYQlNjPDOafEwzofUirawiEPq0rqu5cX+b/01hnkEZZz86hCzY0uxEMdGAAstouQFP/2grwJjYwbjTJLCqRiDo+mLDNa4UPNjTXaLmsuLsUT8ERlCfUYS9McKLrBoNEZY2CC6Vw7+FzbC7Z8jQSs/fhi569+klSk57a+89+CTJBwweD3VfhDVL5uRbZmc1WaVVCKBQweAC8ZYOfB1mikUlxmtZ0GOXBL6iR5JrsjLBlPBFKPrJocDE3tL05aefspODLmWQdl07iatYG57J/RfaafUINsTcoJnNi6mhDT8vX9g+4fi1fkg0HjCO5EcVXNYX6KAE/agK3SFnmNRKl123Zm6fhN91eKvkjbHqNEdKgbkeAFYQhS+1gB36/CQp1KR8n9x9kU8CWKHNaPWVQTjwKtZhBDq9XSKrj9lmrx0NeUbwk9EefRFG7dvGxFj18HMJf3zCWfg0ClZEGfc9OVrzsDqDnJVDJRQgWkmfDXr7br+jGiyxYnKcvaA6ZYm2pKwI/Ep17gfijwb+GBO9Ex1EmbXBHknw8uonmRkfVzBzPtO/NBkOw9gyGQMHhkeJctSQ9xNr6nSZnfa5d0fPA9TrJ1zVazdr3DaN52Mm2vGrvfGT30pYFu0/vXWwKg23uL8pq3oKoK3BYeoSbAI1iZnUpCN5D+Fl/ViwPrgwWtMbfAIhsLfWPj64lnUtE58oMiuTtl/AbyATrs1+fYIVhV7Wgb4cvaEiz4TN/wfLBIDPCp2qJiWi2k4DuWK86s5mEAAWdTpsgL2kCsHHpempUaKvR3ezjvQwUuM6EDWWG6AQKrlwHc8hYXBgro1E1mZFHJZqxpcitKqp64qk6mefdtCpzJq9HwKK3+ig8aShEz8S6wuV8Rm/yxQAKjwyAASXBWc2bu1/qA8h4i6efps5Vh6ZHM5ap6RfH+VhTIqGIR/yI3Gfvml4/I4Gzahi3i+9jvYxqgxurJc/vYPyjlvV2AyHLrAO/HTm2OUDWJfVs5TCQ8sXbpc+TahVExh/Vp/iml5xvGFadPcJ+76Z4JcqVFNmHXNmR4vXK1P6U73eHARaVTECUDpqvTfkYGmzGutmqdEsHh1dhJdjuRux2GSN8Ib2irJ4iauLzM6QflDYyicGFxom+8oiL2FBMNssSZv5spee3SGNPBj8p+emwcAW9ESc6lAqAzRDoGUhtQu/NZgGVJ7V/6u/M388zYqXG5yeBmYKN+gFaBMSzNtaN5KHaL3uyey8Uxm97NMTTVGLADr6CLC97reibtqiTuJqf8WKNbt/Q0+mwhpxzB8deGyG7AGB3ZfBCsgD92reH7+0u7idmERWLkXRfzsrZakaJHanqNAUPZu+KklcTRCVZP/6u5VlEOX5XyEKv+IG/+9VpcvUsykLmh8u1cYoTYATPM3TpaHhHLdk2qzQY767RUFP/f2lk4+cTdEZei0bFtLEmgKPXhUfkiAHiDyuJXEJ5zuQHiFSmo2adXu5jcRIe9Y3oM4IXP3s9OZsVw9Kgrw/3SnsSMb4of+PPazxv1f//V/AFBLAwQUAAIACADdavhOKwvAbUoAAABrAAAAGwAAAHVuaXZlcnNhbC91bml2ZXJzYWwucG5nLnhtbLOxr8jNUShLLSrOzM+zVTLUM1Cyt+PlsikoSi3LTC1XqACKGekZQICSQiUqtzwzpSQDKGRgbowQzEjNTM8osVWyMDCFC+oDzQQAUEsBAgAAFAACAAgA3Gr4TqkE/xKcBAAAQhIAAB0AAAAAAAAAAQAAAAAAAAAAAHVuaXZlcnNhbC9jb21tb25fbWVzc2FnZXMubG5nUEsBAgAAFAACAAgA3Gr4TttpCdNDAwAAlQwAACcAAAAAAAAAAQAAAAAA1wQAAHVuaXZlcnNhbC9mbGFzaF9wdWJsaXNoaW5nX3NldHRpbmdzLnhtbFBLAQIAABQAAgAIANxq+E5dypCltgIAAFAKAAAhAAAAAAAAAAEAAAAAAF8IAAB1bml2ZXJzYWwvZmxhc2hfc2tpbl9zZXR0aW5ncy54bWxQSwECAAAUAAIACADcavhODSVPHBgDAACmCwAAJgAAAAAAAAABAAAAAABUCwAAdW5pdmVyc2FsL2h0bWxfcHVibGlzaGluZ19zZXR0aW5ncy54bWxQSwECAAAUAAIACADcavhO5kXS158BAAAtBgAAHwAAAAAAAAABAAAAAACwDgAAdW5pdmVyc2FsL2h0bWxfc2tpbl9zZXR0aW5ncy5qc1BLAQIAABQAAgAIANxq+E49PC/RwQAAAOUBAAAaAAAAAAAAAAEAAAAAAIwQAAB1bml2ZXJzYWwvaTE4bl9wcmVzZXRzLnhtbFBLAQIAABQAAgAIANxq+E4M0rasbgAAAG4AAAAcAAAAAAAAAAEAAAAAAIURAAB1bml2ZXJzYWwvbG9jYWxfc2V0dGluZ3MueG1sUEsBAgAAFAACAAgARJRXRyO0Tvv7AgAAsAgAABQAAAAAAAAAAQAAAAAALRIAAHVuaXZlcnNhbC9wbGF5ZXIueG1sUEsBAgAAFAACAAgA3Gr4TjXb2a1oAQAA8wIAACkAAAAAAAAAAQAAAAAAWhUAAHVuaXZlcnNhbC9za2luX2N1c3RvbWl6YXRpb25fc2V0dGluZ3MueG1sUEsBAgAAFAACAAgA3Wr4TvbC4KbtDAAAJiIAABcAAAAAAAAAAAAAAAAACRcAAHVuaXZlcnNhbC91bml2ZXJzYWwucG5nUEsBAgAAFAACAAgA3Wr4TisLwG1KAAAAawAAABsAAAAAAAAAAQAAAAAAKyQAAHVuaXZlcnNhbC91bml2ZXJzYWwucG5nLnhtbFBLBQYAAAAACwALAEkDAACuJAAAAAA="/>
  <p:tag name="ISPRING_PRESENTATION_TITLE" val="1527650793984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1930</TotalTime>
  <Words>1838</Words>
  <Application>Microsoft Office PowerPoint</Application>
  <PresentationFormat>宽屏</PresentationFormat>
  <Paragraphs>604</Paragraphs>
  <Slides>36</Slides>
  <Notes>34</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黑体</vt:lpstr>
      <vt:lpstr>宋体</vt:lpstr>
      <vt:lpstr>微软雅黑</vt:lpstr>
      <vt:lpstr>Arial</vt:lpstr>
      <vt:lpstr>Calibri</vt:lpstr>
      <vt:lpstr>Calibri Light</vt:lpstr>
      <vt:lpstr>Cambria Math</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15276507939849</dc:title>
  <dc:creator>zj</dc:creator>
  <cp:lastModifiedBy>邹 刘文</cp:lastModifiedBy>
  <cp:revision>361</cp:revision>
  <dcterms:created xsi:type="dcterms:W3CDTF">2017-02-08T02:30:00Z</dcterms:created>
  <dcterms:modified xsi:type="dcterms:W3CDTF">2021-05-24T16:17:56Z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